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60" r:id="rId5"/>
    <p:sldId id="261" r:id="rId6"/>
    <p:sldId id="277" r:id="rId7"/>
    <p:sldId id="279" r:id="rId8"/>
    <p:sldId id="282" r:id="rId9"/>
    <p:sldId id="281" r:id="rId10"/>
    <p:sldId id="280" r:id="rId11"/>
    <p:sldId id="262" r:id="rId12"/>
    <p:sldId id="263" r:id="rId13"/>
    <p:sldId id="264" r:id="rId14"/>
    <p:sldId id="265" r:id="rId15"/>
    <p:sldId id="266" r:id="rId16"/>
    <p:sldId id="267" r:id="rId17"/>
    <p:sldId id="268" r:id="rId18"/>
    <p:sldId id="269" r:id="rId19"/>
    <p:sldId id="270"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7" autoAdjust="0"/>
    <p:restoredTop sz="78507" autoAdjust="0"/>
  </p:normalViewPr>
  <p:slideViewPr>
    <p:cSldViewPr>
      <p:cViewPr>
        <p:scale>
          <a:sx n="50" d="100"/>
          <a:sy n="50" d="100"/>
        </p:scale>
        <p:origin x="-1772" y="-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Ron\Documents\Ron\FLMSP\Counting\Annual%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8657273743559841"/>
          <c:y val="0.14641520616374581"/>
          <c:w val="0.81317825896762908"/>
          <c:h val="0.61303943694936325"/>
        </c:manualLayout>
      </c:layout>
      <c:barChart>
        <c:barDir val="col"/>
        <c:grouping val="clustered"/>
        <c:ser>
          <c:idx val="0"/>
          <c:order val="0"/>
          <c:tx>
            <c:strRef>
              <c:f>Sheet1!$B$1</c:f>
              <c:strCache>
                <c:ptCount val="1"/>
                <c:pt idx="0">
                  <c:v>Trail Usage</c:v>
                </c:pt>
              </c:strCache>
            </c:strRef>
          </c:tx>
          <c:dLbls>
            <c:txPr>
              <a:bodyPr/>
              <a:lstStyle/>
              <a:p>
                <a:pPr>
                  <a:defRPr sz="2000"/>
                </a:pPr>
                <a:endParaRPr lang="en-US"/>
              </a:p>
            </c:txPr>
            <c:showVal val="1"/>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750734</c:v>
                </c:pt>
                <c:pt idx="1">
                  <c:v>1271677</c:v>
                </c:pt>
                <c:pt idx="2">
                  <c:v>1302402</c:v>
                </c:pt>
                <c:pt idx="3">
                  <c:v>1010056</c:v>
                </c:pt>
                <c:pt idx="4">
                  <c:v>1346892</c:v>
                </c:pt>
                <c:pt idx="5">
                  <c:v>1928000</c:v>
                </c:pt>
              </c:numCache>
            </c:numRef>
          </c:val>
        </c:ser>
        <c:axId val="127946752"/>
        <c:axId val="127948288"/>
      </c:barChart>
      <c:catAx>
        <c:axId val="127946752"/>
        <c:scaling>
          <c:orientation val="minMax"/>
        </c:scaling>
        <c:axPos val="b"/>
        <c:numFmt formatCode="General" sourceLinked="1"/>
        <c:tickLblPos val="nextTo"/>
        <c:txPr>
          <a:bodyPr/>
          <a:lstStyle/>
          <a:p>
            <a:pPr>
              <a:defRPr sz="2400"/>
            </a:pPr>
            <a:endParaRPr lang="en-US"/>
          </a:p>
        </c:txPr>
        <c:crossAx val="127948288"/>
        <c:crosses val="autoZero"/>
        <c:auto val="1"/>
        <c:lblAlgn val="ctr"/>
        <c:lblOffset val="100"/>
      </c:catAx>
      <c:valAx>
        <c:axId val="127948288"/>
        <c:scaling>
          <c:orientation val="minMax"/>
          <c:max val="2000000"/>
          <c:min val="0"/>
        </c:scaling>
        <c:axPos val="l"/>
        <c:majorGridlines/>
        <c:numFmt formatCode="#,##0" sourceLinked="1"/>
        <c:tickLblPos val="nextTo"/>
        <c:txPr>
          <a:bodyPr/>
          <a:lstStyle/>
          <a:p>
            <a:pPr>
              <a:defRPr sz="2400"/>
            </a:pPr>
            <a:endParaRPr lang="en-US"/>
          </a:p>
        </c:txPr>
        <c:crossAx val="127946752"/>
        <c:crosses val="autoZero"/>
        <c:crossBetween val="between"/>
        <c:majorUnit val="500000"/>
      </c:valAx>
    </c:plotArea>
    <c:plotVisOnly val="1"/>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0.60185</cdr:x>
      <cdr:y>0.90323</cdr:y>
    </cdr:from>
    <cdr:to>
      <cdr:x>1</cdr:x>
      <cdr:y>1</cdr:y>
    </cdr:to>
    <cdr:sp macro="" textlink="">
      <cdr:nvSpPr>
        <cdr:cNvPr id="2" name="TextBox 1"/>
        <cdr:cNvSpPr txBox="1"/>
      </cdr:nvSpPr>
      <cdr:spPr>
        <a:xfrm xmlns:a="http://schemas.openxmlformats.org/drawingml/2006/main">
          <a:off x="4953000" y="4572000"/>
          <a:ext cx="3276615" cy="4719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en-US" sz="2400" dirty="0" smtClean="0"/>
            <a:t>*2020 </a:t>
          </a:r>
          <a:r>
            <a:rPr lang="en-US" sz="2400" dirty="0"/>
            <a:t>is a</a:t>
          </a:r>
          <a:r>
            <a:rPr lang="en-US" sz="2400" baseline="0" dirty="0"/>
            <a:t> projection</a:t>
          </a:r>
          <a:endParaRPr lang="en-US" sz="2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D85280-C5B8-42C3-B95E-ABDE118651BF}" type="datetimeFigureOut">
              <a:rPr lang="en-US" smtClean="0"/>
              <a:pPr/>
              <a:t>11/23/2020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F94907-BB5E-4EEE-9FD9-05D3599C6A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second year that we have contracted with Tri-State Trails to collect our count data.  Tri-State Trails collects trail data on numerous</a:t>
            </a:r>
            <a:r>
              <a:rPr lang="en-US" baseline="0" dirty="0" smtClean="0"/>
              <a:t> trails in Ohio, Kentucky and Indiana around the Cincinnati area.</a:t>
            </a:r>
          </a:p>
          <a:p>
            <a:endParaRPr lang="en-US" baseline="0" dirty="0" smtClean="0"/>
          </a:p>
          <a:p>
            <a:r>
              <a:rPr lang="en-US" baseline="0" dirty="0" smtClean="0"/>
              <a:t>This year we purchased a new permanent counter that allows us see daily data from the convenience of the cloud.  That is how we are able to project our 2020 year end total at this time, an increase of 43% from last year.</a:t>
            </a:r>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49 intersections along the 50 miles of the trail.  16 intersections have relatively low traffic volume.  Of the remaining 33 intersections,</a:t>
            </a:r>
            <a:r>
              <a:rPr lang="en-US" baseline="0" dirty="0" smtClean="0"/>
              <a:t> all now have improved ladder-style crosswalks.  90% of the intersections have road signage both at the intersection and 100’ before.  FLMSP was planning on spending considerable money to make this happen, but Don Mills was able to negotiate with most of the municipalities for them to pick up the cost.</a:t>
            </a:r>
          </a:p>
          <a:p>
            <a:endParaRPr lang="en-US" baseline="0" dirty="0" smtClean="0"/>
          </a:p>
          <a:p>
            <a:r>
              <a:rPr lang="en-US" baseline="0" dirty="0" smtClean="0"/>
              <a:t>Every year, we look at the intersections to insure we have broad sight lines so trail users and vehicular traffic can see each other.</a:t>
            </a:r>
          </a:p>
          <a:p>
            <a:endParaRPr lang="en-US" baseline="0" dirty="0" smtClean="0"/>
          </a:p>
          <a:p>
            <a:r>
              <a:rPr lang="en-US" baseline="0" dirty="0" smtClean="0"/>
              <a:t>We have installed flashing stop signs at two busy intersections – Stubbs Mill Rd and Fosters.</a:t>
            </a:r>
          </a:p>
          <a:p>
            <a:endParaRPr lang="en-US" baseline="0" dirty="0" smtClean="0"/>
          </a:p>
          <a:p>
            <a:r>
              <a:rPr lang="en-US" b="0" baseline="0" dirty="0" smtClean="0"/>
              <a:t>Our fencing crew repaired several fences along the trail, mostly due to tree falling on them.  To make future repairs easier, the fence crew consolidated tools and materials from three different location into our tool cache near South Lebanon.</a:t>
            </a:r>
          </a:p>
          <a:p>
            <a:endParaRPr lang="en-US" baseline="0" dirty="0" smtClean="0"/>
          </a:p>
          <a:p>
            <a:r>
              <a:rPr lang="en-US" b="0" baseline="0" dirty="0" smtClean="0"/>
              <a:t>The sentinel program has 13 volunteers who travel the trail in identifying vests.  </a:t>
            </a:r>
            <a:r>
              <a:rPr lang="en-US" b="0" baseline="0" smtClean="0"/>
              <a:t>They </a:t>
            </a:r>
            <a:r>
              <a:rPr lang="en-US" b="0" baseline="0" dirty="0" smtClean="0"/>
              <a:t>look for safety issues, graffiti, garbage and offer assistance and advice to trail users.  In 2020, they collectively logged in 350 volunteer hours.</a:t>
            </a:r>
          </a:p>
          <a:p>
            <a:endParaRPr lang="en-US" b="0" baseline="0" dirty="0" smtClean="0"/>
          </a:p>
          <a:p>
            <a:r>
              <a:rPr lang="en-US" b="0" baseline="0" dirty="0" smtClean="0"/>
              <a:t>In June, we hosted a youth helmet give-away program at Nisbet Park in Loveland.  A total of 58 helmets were given away.  Another give-away is tentatively planned for next year.</a:t>
            </a:r>
          </a:p>
          <a:p>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two 25 hp towable blowers</a:t>
            </a:r>
            <a:r>
              <a:rPr lang="en-US" baseline="0" dirty="0" smtClean="0"/>
              <a:t> that clear the trail after storms and especially now, when the leaves are dropping.  Our team of volunteers put on thousands of miles every year to help keep the trail clear.</a:t>
            </a:r>
          </a:p>
          <a:p>
            <a:endParaRPr lang="en-US" baseline="0" dirty="0" smtClean="0"/>
          </a:p>
          <a:p>
            <a:r>
              <a:rPr lang="en-US" baseline="0" dirty="0" smtClean="0"/>
              <a:t>In mid October, 11 volunteers ground down 147 bumps along the entire 50 mile long trail.  This makes for a smooth trail for all users.  </a:t>
            </a:r>
          </a:p>
          <a:p>
            <a:endParaRPr lang="en-US" baseline="0" dirty="0" smtClean="0"/>
          </a:p>
          <a:p>
            <a:r>
              <a:rPr lang="en-US" b="0" baseline="0" dirty="0" smtClean="0"/>
              <a:t>Crack filling is a job best done in the winter will less traffic.  We plan to fill cracks in the next couple of months.</a:t>
            </a:r>
          </a:p>
          <a:p>
            <a:endParaRPr lang="en-US" baseline="0" dirty="0" smtClean="0"/>
          </a:p>
          <a:p>
            <a:r>
              <a:rPr lang="en-US" dirty="0" smtClean="0"/>
              <a:t>Special</a:t>
            </a:r>
            <a:r>
              <a:rPr lang="en-US" baseline="0" dirty="0" smtClean="0"/>
              <a:t> thanks to ODNR, who cleared many ditches and culverts in the Oregonia, Kings Mill and Loveland areas.  Flooding, and the slippery mud it brings on the trail, was better in 2020 compared to 2019, but this is a never ending task.  </a:t>
            </a:r>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Provide seasonal and year-round portable toilets at the following locations: Spring Valley, Corwin, Oregonia, Morrow, South Lebanon, Fosters</a:t>
            </a:r>
            <a:r>
              <a:rPr lang="en-US" baseline="0" dirty="0" smtClean="0"/>
              <a:t> and </a:t>
            </a:r>
            <a:r>
              <a:rPr lang="en-US" baseline="0" dirty="0" err="1" smtClean="0"/>
              <a:t>Miamiville</a:t>
            </a:r>
            <a:r>
              <a:rPr lang="en-US" baseline="0" dirty="0" smtClean="0"/>
              <a:t>.</a:t>
            </a:r>
            <a:endParaRPr lang="en-US" b="1" dirty="0" smtClean="0"/>
          </a:p>
          <a:p>
            <a:endParaRPr lang="en-US" dirty="0" smtClean="0"/>
          </a:p>
          <a:p>
            <a:r>
              <a:rPr lang="en-US" dirty="0" smtClean="0"/>
              <a:t>Our goal is to have</a:t>
            </a:r>
            <a:r>
              <a:rPr lang="en-US" baseline="0" dirty="0" smtClean="0"/>
              <a:t> at least one bench along every two mile segment on the trail.  2020 has been a banner year, with donations for ten benches.  There is only one location left currently, at mile marker 8.7 (approximately 2 miles south of Spring Valley).</a:t>
            </a:r>
          </a:p>
          <a:p>
            <a:endParaRPr lang="en-US" baseline="0" dirty="0" smtClean="0">
              <a:solidFill>
                <a:srgbClr val="FF0000"/>
              </a:solidFill>
            </a:endParaRPr>
          </a:p>
          <a:p>
            <a:r>
              <a:rPr lang="en-US" b="0" baseline="0" dirty="0" smtClean="0">
                <a:solidFill>
                  <a:srgbClr val="FF0000"/>
                </a:solidFill>
              </a:rPr>
              <a:t>There are currently 7 kiosks (in Milford, </a:t>
            </a:r>
            <a:r>
              <a:rPr lang="en-US" b="0" baseline="0" dirty="0" err="1" smtClean="0">
                <a:solidFill>
                  <a:srgbClr val="FF0000"/>
                </a:solidFill>
              </a:rPr>
              <a:t>Miamiville</a:t>
            </a:r>
            <a:r>
              <a:rPr lang="en-US" b="0" baseline="0" dirty="0" smtClean="0">
                <a:solidFill>
                  <a:srgbClr val="FF0000"/>
                </a:solidFill>
              </a:rPr>
              <a:t>, Loveland, Fosters, Lebanon Spur, South Lebanon and Corwin) that are maintained by 6 volunteers.  This year, we installed recognition/memorial plaques on six of these kiosks to recognize the generous donations of those who made these kiosks possible.</a:t>
            </a:r>
            <a:endParaRPr lang="en-US" b="0" dirty="0">
              <a:solidFill>
                <a:srgbClr val="FF0000"/>
              </a:solidFill>
            </a:endParaRPr>
          </a:p>
        </p:txBody>
      </p:sp>
      <p:sp>
        <p:nvSpPr>
          <p:cNvPr id="4" name="Slide Number Placeholder 3"/>
          <p:cNvSpPr>
            <a:spLocks noGrp="1"/>
          </p:cNvSpPr>
          <p:nvPr>
            <p:ph type="sldNum" sz="quarter" idx="10"/>
          </p:nvPr>
        </p:nvSpPr>
        <p:spPr/>
        <p:txBody>
          <a:bodyPr/>
          <a:lstStyle/>
          <a:p>
            <a:fld id="{9DF94907-BB5E-4EEE-9FD9-05D3599C6AE1}"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After planting hundreds</a:t>
            </a:r>
            <a:r>
              <a:rPr lang="en-US" b="0" baseline="0" dirty="0" smtClean="0"/>
              <a:t> of trees for each of the past several years, we were unable to plant any additional trees this year.  Our source, the Warren County Soil and Water Conservation District suspended sales this spring due to Covid-19 restrictions.  We anticipate resuming this important work next year.</a:t>
            </a:r>
          </a:p>
          <a:p>
            <a:endParaRPr lang="en-US" baseline="0" dirty="0" smtClean="0"/>
          </a:p>
          <a:p>
            <a:r>
              <a:rPr lang="en-US" b="0" baseline="0" dirty="0" smtClean="0">
                <a:solidFill>
                  <a:srgbClr val="FF0000"/>
                </a:solidFill>
              </a:rPr>
              <a:t>Volunteers actively go out and reduce invasive species on the trail.  This year, that effort has included going after Honeysuckle and Ailanthus (Tree of Heaven).</a:t>
            </a:r>
            <a:endParaRPr lang="en-US" b="0" dirty="0">
              <a:solidFill>
                <a:srgbClr val="FF0000"/>
              </a:solidFill>
            </a:endParaRPr>
          </a:p>
        </p:txBody>
      </p:sp>
      <p:sp>
        <p:nvSpPr>
          <p:cNvPr id="4" name="Slide Number Placeholder 3"/>
          <p:cNvSpPr>
            <a:spLocks noGrp="1"/>
          </p:cNvSpPr>
          <p:nvPr>
            <p:ph type="sldNum" sz="quarter" idx="10"/>
          </p:nvPr>
        </p:nvSpPr>
        <p:spPr/>
        <p:txBody>
          <a:bodyPr/>
          <a:lstStyle/>
          <a:p>
            <a:fld id="{9DF94907-BB5E-4EEE-9FD9-05D3599C6AE1}"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wildly popular TrailMail newsletter is published ten times</a:t>
            </a:r>
            <a:r>
              <a:rPr lang="en-US" baseline="0" dirty="0" smtClean="0"/>
              <a:t> a year and goes out to nearly 2,400 subscribers.  It features articles about upcoming changes on the trail, its history and its beauty.  We also publish articles on safety, trail maintenance and volunteer needs.  If you would like to contribute, please write to TrailMail@flmsp.org.</a:t>
            </a:r>
          </a:p>
          <a:p>
            <a:endParaRPr lang="en-US" baseline="0" dirty="0" smtClean="0"/>
          </a:p>
          <a:p>
            <a:r>
              <a:rPr lang="en-US" baseline="0" dirty="0" smtClean="0"/>
              <a:t>Our Facebook and Twitter presence has grown this year.  These social media platforms have been especially popular at times when there have been intermittent trail closures due to maintenance or upgrades.  We provide daily updates here so we don’t clog up your email inbox.</a:t>
            </a:r>
          </a:p>
          <a:p>
            <a:endParaRPr lang="en-US" baseline="0" dirty="0" smtClean="0"/>
          </a:p>
          <a:p>
            <a:r>
              <a:rPr lang="en-US" baseline="0" dirty="0" smtClean="0"/>
              <a:t>If you’re on the trail and see a tree that’s blocking the path, who you </a:t>
            </a:r>
            <a:r>
              <a:rPr lang="en-US" baseline="0" dirty="0" err="1" smtClean="0"/>
              <a:t>gonna</a:t>
            </a:r>
            <a:r>
              <a:rPr lang="en-US" baseline="0" dirty="0" smtClean="0"/>
              <a:t> call?  Not the </a:t>
            </a:r>
            <a:r>
              <a:rPr lang="en-US" baseline="0" dirty="0" err="1" smtClean="0"/>
              <a:t>ghostbusters</a:t>
            </a:r>
            <a:r>
              <a:rPr lang="en-US" baseline="0" dirty="0" smtClean="0"/>
              <a:t>, but our Trail Hotline.  The phone number is 513-212-6958.  So far in 2020, we’ve received 120 hotline calls.</a:t>
            </a:r>
          </a:p>
          <a:p>
            <a:endParaRPr lang="en-US" baseline="0" dirty="0" smtClean="0"/>
          </a:p>
          <a:p>
            <a:r>
              <a:rPr lang="en-US" baseline="0" dirty="0" smtClean="0"/>
              <a:t>Not only do we need to communicate with trail users, but we also need to communicate with the municipalities along the trail.  A great example is our involvement with local jurisdictions to get improved safety crosswalks along with signage at the intersections and 100’ before.  In all, the Little Miami State Park goes through four counties and 17 villages, townships and cities.</a:t>
            </a:r>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Thanks</a:t>
            </a:r>
            <a:r>
              <a:rPr lang="en-US" baseline="0" dirty="0" smtClean="0"/>
              <a:t> in part to the grass roots effort from our membership, FLMSP was able to get $200,000 in funding from the state legislature to pave the worst section of pavement of the trail – 1.6 miles from Morrow heading south.  This was included in the previous biennial state budget.</a:t>
            </a:r>
          </a:p>
          <a:p>
            <a:endParaRPr lang="en-US" baseline="0" dirty="0" smtClean="0"/>
          </a:p>
          <a:p>
            <a:r>
              <a:rPr lang="en-US" baseline="0" dirty="0" smtClean="0"/>
              <a:t>The current biennial state budget is still not finalized.  The latest word from Senator Wilson’s office is that our current request will be part of the budget under consideration in the current lame-duck session.</a:t>
            </a:r>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partnership was formed between the Village of Corwin, ODNR and FLMSP to purchase and erect a 16’ x 24’ shelter at the Corwin rest area.  Corwin and FLMSP purchased the structure and ODNR is in the process of installing it.  Currently, the footers have been poured.  Erection of the structure is expected over the next month or so.</a:t>
            </a:r>
          </a:p>
          <a:p>
            <a:endParaRPr lang="en-US" baseline="0" dirty="0" smtClean="0"/>
          </a:p>
          <a:p>
            <a:r>
              <a:rPr lang="en-US" baseline="0" dirty="0" smtClean="0"/>
              <a:t>In 2021, we anticipate having two additional kiosks, in Morrow and Spring Valley.  We also anticipate having a redesigned map and brochure.</a:t>
            </a:r>
          </a:p>
          <a:p>
            <a:endParaRPr lang="en-US" baseline="0" dirty="0" smtClean="0"/>
          </a:p>
          <a:p>
            <a:r>
              <a:rPr lang="en-US" baseline="0" dirty="0" smtClean="0"/>
              <a:t>Starting in June of 2021, the 3C bridge that passes over the trail near Fosters will be closed for maintenance.  Traffic will be diverted to Old 3C highway that crosses the trail at the Monkey Bar.  This is already a crowded intersection and between trail traffic and road traffic.  ODOT, ODNR and Hamilton Township are working on a solution to keep everyone safe.  This will likely result in a re-route of the trail in the area and coordinated traffic lighting.  Count on us to pass along the final decision as soon as it’s made.</a:t>
            </a:r>
          </a:p>
          <a:p>
            <a:endParaRPr lang="en-US" baseline="0" dirty="0" smtClean="0"/>
          </a:p>
          <a:p>
            <a:r>
              <a:rPr lang="en-US" baseline="0" dirty="0" smtClean="0"/>
              <a:t>In 2020, members of the board actively looked at improving our volunteer relations.  We explored software options and even tested one version.  We still haven’t found a good software solution yet, but continue to be on the lookout.  Meanwhile, we hope to make this a focus area for our organization this upcoming year.  If interested, please get in touch with Becky Retzer.</a:t>
            </a:r>
            <a:endParaRPr lang="en-US" dirty="0"/>
          </a:p>
        </p:txBody>
      </p:sp>
      <p:sp>
        <p:nvSpPr>
          <p:cNvPr id="4" name="Slide Number Placeholder 3"/>
          <p:cNvSpPr>
            <a:spLocks noGrp="1"/>
          </p:cNvSpPr>
          <p:nvPr>
            <p:ph type="sldNum" sz="quarter" idx="10"/>
          </p:nvPr>
        </p:nvSpPr>
        <p:spPr/>
        <p:txBody>
          <a:bodyPr/>
          <a:lstStyle/>
          <a:p>
            <a:fld id="{9DF94907-BB5E-4EEE-9FD9-05D3599C6AE1}"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6077AB-91A7-4D88-85D6-BFE5EA75D4CC}" type="datetimeFigureOut">
              <a:rPr lang="en-US" smtClean="0"/>
              <a:pPr/>
              <a:t>11/23/2020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58289-2DE4-4D47-AECC-5273F16CA4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8000"/>
            <a:lum/>
          </a:blip>
          <a:srcRect/>
          <a:stretch>
            <a:fillRect l="-69000" r="-6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077AB-91A7-4D88-85D6-BFE5EA75D4CC}" type="datetimeFigureOut">
              <a:rPr lang="en-US" smtClean="0"/>
              <a:pPr/>
              <a:t>11/23/2020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58289-2DE4-4D47-AECC-5273F16CA4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 </a:t>
            </a:r>
            <a:endParaRPr lang="en-US" sz="4800" dirty="0"/>
          </a:p>
        </p:txBody>
      </p:sp>
      <p:sp>
        <p:nvSpPr>
          <p:cNvPr id="3" name="Subtitle 2"/>
          <p:cNvSpPr>
            <a:spLocks noGrp="1"/>
          </p:cNvSpPr>
          <p:nvPr>
            <p:ph type="subTitle" idx="1"/>
          </p:nvPr>
        </p:nvSpPr>
        <p:spPr/>
        <p:txBody>
          <a:bodyPr/>
          <a:lstStyle/>
          <a:p>
            <a:r>
              <a:rPr lang="en-US" dirty="0" smtClean="0">
                <a:solidFill>
                  <a:schemeClr val="tx1"/>
                </a:solidFill>
              </a:rPr>
              <a:t>Annual Membership Meeting</a:t>
            </a:r>
          </a:p>
          <a:p>
            <a:r>
              <a:rPr lang="en-US" dirty="0" smtClean="0">
                <a:solidFill>
                  <a:schemeClr val="tx1"/>
                </a:solidFill>
              </a:rPr>
              <a:t>November 22, 2020</a:t>
            </a:r>
            <a:endParaRPr lang="en-US" dirty="0">
              <a:solidFill>
                <a:schemeClr val="tx1"/>
              </a:solidFill>
            </a:endParaRPr>
          </a:p>
        </p:txBody>
      </p:sp>
      <p:pic>
        <p:nvPicPr>
          <p:cNvPr id="4" name="Picture 3">
            <a:extLst>
              <a:ext uri="{FF2B5EF4-FFF2-40B4-BE49-F238E27FC236}">
                <a16:creationId xmlns="" xmlns:a16="http://schemas.microsoft.com/office/drawing/2014/main" id="{C1D16550-72B6-9440-8F32-A21D4E7FB08F}"/>
              </a:ext>
            </a:extLst>
          </p:cNvPr>
          <p:cNvPicPr>
            <a:picLocks noChangeAspect="1"/>
          </p:cNvPicPr>
          <p:nvPr/>
        </p:nvPicPr>
        <p:blipFill>
          <a:blip r:embed="rId2" cstate="print"/>
          <a:stretch>
            <a:fillRect/>
          </a:stretch>
        </p:blipFill>
        <p:spPr>
          <a:xfrm rot="5400000">
            <a:off x="1710208" y="-1938808"/>
            <a:ext cx="5715000" cy="8678217"/>
          </a:xfrm>
          <a:prstGeom prst="rect">
            <a:avLst/>
          </a:prstGeom>
          <a:effectLst>
            <a:reflection endPos="0" dist="50800" dir="5400000" sy="-100000" algn="bl" rotWithShape="0"/>
          </a:effectLst>
          <a:scene3d>
            <a:camera prst="orthographicFront"/>
            <a:lightRig rig="sunset" dir="t"/>
          </a:scene3d>
          <a:sp3d prstMaterial="powder"/>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Election of Board Members</a:t>
            </a:r>
          </a:p>
          <a:p>
            <a:r>
              <a:rPr lang="en-US" dirty="0" smtClean="0"/>
              <a:t>Treasurer’s Report</a:t>
            </a:r>
          </a:p>
          <a:p>
            <a:r>
              <a:rPr lang="en-US" dirty="0" smtClean="0"/>
              <a:t>Accomplishments from Past Year</a:t>
            </a:r>
          </a:p>
          <a:p>
            <a:r>
              <a:rPr lang="en-US" dirty="0" smtClean="0"/>
              <a:t>Looking Ahead to Next Year</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Elections</a:t>
            </a:r>
            <a:endParaRPr lang="en-US" dirty="0"/>
          </a:p>
        </p:txBody>
      </p:sp>
      <p:sp>
        <p:nvSpPr>
          <p:cNvPr id="3" name="Content Placeholder 2"/>
          <p:cNvSpPr>
            <a:spLocks noGrp="1"/>
          </p:cNvSpPr>
          <p:nvPr>
            <p:ph idx="1"/>
          </p:nvPr>
        </p:nvSpPr>
        <p:spPr/>
        <p:txBody>
          <a:bodyPr/>
          <a:lstStyle/>
          <a:p>
            <a:r>
              <a:rPr lang="en-US" dirty="0" smtClean="0"/>
              <a:t>Board Consists of 7 Members</a:t>
            </a:r>
          </a:p>
          <a:p>
            <a:pPr lvl="1"/>
            <a:r>
              <a:rPr lang="en-US" dirty="0" smtClean="0"/>
              <a:t>(4) Officers (President, VP, Secretary, Treasurer)</a:t>
            </a:r>
          </a:p>
          <a:p>
            <a:pPr lvl="1"/>
            <a:r>
              <a:rPr lang="en-US" dirty="0" smtClean="0"/>
              <a:t>(3) At-Large Members</a:t>
            </a:r>
          </a:p>
          <a:p>
            <a:pPr lvl="1"/>
            <a:r>
              <a:rPr lang="en-US" dirty="0" smtClean="0"/>
              <a:t>Each Position is a Two Year Term</a:t>
            </a:r>
          </a:p>
          <a:p>
            <a:r>
              <a:rPr lang="en-US" dirty="0" smtClean="0"/>
              <a:t>Vacancies</a:t>
            </a:r>
          </a:p>
          <a:p>
            <a:pPr lvl="1"/>
            <a:r>
              <a:rPr lang="en-US" dirty="0" smtClean="0"/>
              <a:t>Secretary</a:t>
            </a:r>
          </a:p>
          <a:p>
            <a:pPr lvl="1"/>
            <a:r>
              <a:rPr lang="en-US" dirty="0" smtClean="0"/>
              <a:t>(2) At-Large Members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Elections</a:t>
            </a:r>
            <a:endParaRPr lang="en-US" dirty="0"/>
          </a:p>
        </p:txBody>
      </p:sp>
      <p:sp>
        <p:nvSpPr>
          <p:cNvPr id="3" name="Content Placeholder 2"/>
          <p:cNvSpPr>
            <a:spLocks noGrp="1"/>
          </p:cNvSpPr>
          <p:nvPr>
            <p:ph idx="1"/>
          </p:nvPr>
        </p:nvSpPr>
        <p:spPr/>
        <p:txBody>
          <a:bodyPr/>
          <a:lstStyle/>
          <a:p>
            <a:r>
              <a:rPr lang="en-US" dirty="0" smtClean="0"/>
              <a:t>Previously Volunteered Slate of Candidates</a:t>
            </a:r>
          </a:p>
          <a:p>
            <a:pPr lvl="1"/>
            <a:r>
              <a:rPr lang="en-US" dirty="0" smtClean="0"/>
              <a:t>Secretary: Becky Retzer</a:t>
            </a:r>
          </a:p>
          <a:p>
            <a:pPr lvl="1"/>
            <a:r>
              <a:rPr lang="en-US" dirty="0" smtClean="0"/>
              <a:t>At-Large: Larry Bloomfield, Rick Forrester</a:t>
            </a:r>
          </a:p>
          <a:p>
            <a:r>
              <a:rPr lang="en-US" dirty="0" smtClean="0"/>
              <a:t>Any Other Nominations?</a:t>
            </a:r>
          </a:p>
          <a:p>
            <a:r>
              <a:rPr lang="en-US" dirty="0" smtClean="0"/>
              <a:t>Vote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Treasurer’s Report – Income</a:t>
            </a:r>
            <a:endParaRPr lang="en-US" dirty="0"/>
          </a:p>
        </p:txBody>
      </p:sp>
      <p:graphicFrame>
        <p:nvGraphicFramePr>
          <p:cNvPr id="4" name="Content Placeholder 3"/>
          <p:cNvGraphicFramePr>
            <a:graphicFrameLocks noGrp="1"/>
          </p:cNvGraphicFramePr>
          <p:nvPr>
            <p:ph idx="1"/>
          </p:nvPr>
        </p:nvGraphicFramePr>
        <p:xfrm>
          <a:off x="457200" y="1600200"/>
          <a:ext cx="8305800" cy="5212080"/>
        </p:xfrm>
        <a:graphic>
          <a:graphicData uri="http://schemas.openxmlformats.org/drawingml/2006/table">
            <a:tbl>
              <a:tblPr firstRow="1" bandRow="1">
                <a:tableStyleId>{073A0DAA-6AF3-43AB-8588-CEC1D06C72B9}</a:tableStyleId>
              </a:tblPr>
              <a:tblGrid>
                <a:gridCol w="3352800"/>
                <a:gridCol w="2514600"/>
                <a:gridCol w="2438400"/>
              </a:tblGrid>
              <a:tr h="275167">
                <a:tc>
                  <a:txBody>
                    <a:bodyPr/>
                    <a:lstStyle/>
                    <a:p>
                      <a:endParaRPr lang="en-US" sz="1400" dirty="0"/>
                    </a:p>
                  </a:txBody>
                  <a:tcPr/>
                </a:tc>
                <a:tc>
                  <a:txBody>
                    <a:bodyPr/>
                    <a:lstStyle/>
                    <a:p>
                      <a:pPr algn="r"/>
                      <a:r>
                        <a:rPr lang="en-US" sz="1400" dirty="0" smtClean="0"/>
                        <a:t>2019</a:t>
                      </a:r>
                      <a:endParaRPr lang="en-US" sz="1400" dirty="0"/>
                    </a:p>
                  </a:txBody>
                  <a:tcPr/>
                </a:tc>
                <a:tc>
                  <a:txBody>
                    <a:bodyPr/>
                    <a:lstStyle/>
                    <a:p>
                      <a:pPr algn="r"/>
                      <a:r>
                        <a:rPr lang="en-US" sz="1400" dirty="0" smtClean="0"/>
                        <a:t>Jan – Sep 2020</a:t>
                      </a:r>
                      <a:endParaRPr lang="en-US" sz="1400" dirty="0"/>
                    </a:p>
                  </a:txBody>
                  <a:tcPr/>
                </a:tc>
              </a:tr>
              <a:tr h="275167">
                <a:tc>
                  <a:txBody>
                    <a:bodyPr/>
                    <a:lstStyle/>
                    <a:p>
                      <a:r>
                        <a:rPr lang="en-US" sz="1400" b="1" dirty="0" smtClean="0"/>
                        <a:t>Contributions</a:t>
                      </a:r>
                      <a:r>
                        <a:rPr lang="en-US" sz="1400" b="1" baseline="0" dirty="0" smtClean="0"/>
                        <a:t> and Support</a:t>
                      </a:r>
                      <a:endParaRPr lang="en-US" sz="1400" b="1" dirty="0"/>
                    </a:p>
                  </a:txBody>
                  <a:tcPr/>
                </a:tc>
                <a:tc>
                  <a:txBody>
                    <a:bodyPr/>
                    <a:lstStyle/>
                    <a:p>
                      <a:pPr algn="r"/>
                      <a:endParaRPr lang="en-US" sz="1400" dirty="0"/>
                    </a:p>
                  </a:txBody>
                  <a:tcPr/>
                </a:tc>
                <a:tc>
                  <a:txBody>
                    <a:bodyPr/>
                    <a:lstStyle/>
                    <a:p>
                      <a:pPr algn="r"/>
                      <a:endParaRPr lang="en-US" sz="1400"/>
                    </a:p>
                  </a:txBody>
                  <a:tcPr/>
                </a:tc>
              </a:tr>
              <a:tr h="275167">
                <a:tc>
                  <a:txBody>
                    <a:bodyPr/>
                    <a:lstStyle/>
                    <a:p>
                      <a:r>
                        <a:rPr lang="en-US" sz="1400" dirty="0" smtClean="0"/>
                        <a:t>          </a:t>
                      </a:r>
                      <a:r>
                        <a:rPr lang="en-US" sz="1400" dirty="0" err="1" smtClean="0"/>
                        <a:t>Earthshare</a:t>
                      </a:r>
                      <a:endParaRPr lang="en-US" sz="1400" dirty="0"/>
                    </a:p>
                  </a:txBody>
                  <a:tcPr/>
                </a:tc>
                <a:tc>
                  <a:txBody>
                    <a:bodyPr/>
                    <a:lstStyle/>
                    <a:p>
                      <a:pPr algn="r"/>
                      <a:r>
                        <a:rPr lang="en-US" sz="1400" dirty="0" smtClean="0"/>
                        <a:t>899.70</a:t>
                      </a:r>
                      <a:endParaRPr lang="en-US" sz="1400" dirty="0"/>
                    </a:p>
                  </a:txBody>
                  <a:tcPr/>
                </a:tc>
                <a:tc>
                  <a:txBody>
                    <a:bodyPr/>
                    <a:lstStyle/>
                    <a:p>
                      <a:pPr algn="r"/>
                      <a:r>
                        <a:rPr lang="en-US" sz="1400" dirty="0" smtClean="0"/>
                        <a:t>1,078.80</a:t>
                      </a:r>
                      <a:endParaRPr lang="en-US" sz="1400" dirty="0"/>
                    </a:p>
                  </a:txBody>
                  <a:tcPr/>
                </a:tc>
              </a:tr>
              <a:tr h="275167">
                <a:tc>
                  <a:txBody>
                    <a:bodyPr/>
                    <a:lstStyle/>
                    <a:p>
                      <a:r>
                        <a:rPr lang="en-US" sz="1400" dirty="0" smtClean="0"/>
                        <a:t>         </a:t>
                      </a:r>
                      <a:r>
                        <a:rPr lang="en-US" sz="1400" baseline="0" dirty="0" smtClean="0"/>
                        <a:t> Employer Match</a:t>
                      </a:r>
                    </a:p>
                  </a:txBody>
                  <a:tcPr/>
                </a:tc>
                <a:tc>
                  <a:txBody>
                    <a:bodyPr/>
                    <a:lstStyle/>
                    <a:p>
                      <a:pPr algn="r"/>
                      <a:r>
                        <a:rPr lang="en-US" sz="1400" dirty="0" smtClean="0"/>
                        <a:t>500.00</a:t>
                      </a:r>
                      <a:endParaRPr lang="en-US" sz="1400" dirty="0"/>
                    </a:p>
                  </a:txBody>
                  <a:tcPr/>
                </a:tc>
                <a:tc>
                  <a:txBody>
                    <a:bodyPr/>
                    <a:lstStyle/>
                    <a:p>
                      <a:pPr algn="r"/>
                      <a:r>
                        <a:rPr lang="en-US" sz="1400" dirty="0" smtClean="0"/>
                        <a:t>1,125.00</a:t>
                      </a:r>
                      <a:endParaRPr lang="en-US" sz="1400" dirty="0"/>
                    </a:p>
                  </a:txBody>
                  <a:tcPr/>
                </a:tc>
              </a:tr>
              <a:tr h="275167">
                <a:tc>
                  <a:txBody>
                    <a:bodyPr/>
                    <a:lstStyle/>
                    <a:p>
                      <a:r>
                        <a:rPr lang="en-US" sz="1400" dirty="0" smtClean="0"/>
                        <a:t>          General Donations</a:t>
                      </a:r>
                      <a:endParaRPr lang="en-US" sz="1400" dirty="0"/>
                    </a:p>
                  </a:txBody>
                  <a:tcPr/>
                </a:tc>
                <a:tc>
                  <a:txBody>
                    <a:bodyPr/>
                    <a:lstStyle/>
                    <a:p>
                      <a:pPr algn="r"/>
                      <a:r>
                        <a:rPr lang="en-US" sz="1400" dirty="0" smtClean="0"/>
                        <a:t>11,451.29</a:t>
                      </a:r>
                      <a:endParaRPr lang="en-US" sz="1400" dirty="0"/>
                    </a:p>
                  </a:txBody>
                  <a:tcPr/>
                </a:tc>
                <a:tc>
                  <a:txBody>
                    <a:bodyPr/>
                    <a:lstStyle/>
                    <a:p>
                      <a:pPr algn="r"/>
                      <a:r>
                        <a:rPr lang="en-US" sz="1400" dirty="0" smtClean="0"/>
                        <a:t>9,953.83</a:t>
                      </a:r>
                      <a:endParaRPr lang="en-US" sz="1400" dirty="0"/>
                    </a:p>
                  </a:txBody>
                  <a:tcPr/>
                </a:tc>
              </a:tr>
              <a:tr h="275167">
                <a:tc>
                  <a:txBody>
                    <a:bodyPr/>
                    <a:lstStyle/>
                    <a:p>
                      <a:r>
                        <a:rPr lang="en-US" sz="1400" dirty="0" smtClean="0"/>
                        <a:t>          Grants to the General Fund</a:t>
                      </a:r>
                      <a:endParaRPr lang="en-US" sz="1400" dirty="0"/>
                    </a:p>
                  </a:txBody>
                  <a:tcPr/>
                </a:tc>
                <a:tc>
                  <a:txBody>
                    <a:bodyPr/>
                    <a:lstStyle/>
                    <a:p>
                      <a:pPr algn="r"/>
                      <a:r>
                        <a:rPr lang="en-US" sz="1400" dirty="0" smtClean="0"/>
                        <a:t>1091.00</a:t>
                      </a:r>
                      <a:endParaRPr lang="en-US" sz="1400" dirty="0"/>
                    </a:p>
                  </a:txBody>
                  <a:tcPr/>
                </a:tc>
                <a:tc>
                  <a:txBody>
                    <a:bodyPr/>
                    <a:lstStyle/>
                    <a:p>
                      <a:pPr algn="r"/>
                      <a:r>
                        <a:rPr lang="en-US" sz="1400" dirty="0" smtClean="0"/>
                        <a:t>5,670.00</a:t>
                      </a:r>
                      <a:endParaRPr lang="en-US" sz="1400" dirty="0"/>
                    </a:p>
                  </a:txBody>
                  <a:tcPr>
                    <a:solidFill>
                      <a:srgbClr val="33CC33"/>
                    </a:solidFill>
                  </a:tcPr>
                </a:tc>
              </a:tr>
              <a:tr h="275167">
                <a:tc>
                  <a:txBody>
                    <a:bodyPr/>
                    <a:lstStyle/>
                    <a:p>
                      <a:r>
                        <a:rPr lang="en-US" sz="1400" dirty="0" smtClean="0"/>
                        <a:t>          In Kind Donations</a:t>
                      </a:r>
                      <a:endParaRPr lang="en-US" sz="1400" dirty="0"/>
                    </a:p>
                  </a:txBody>
                  <a:tcPr/>
                </a:tc>
                <a:tc>
                  <a:txBody>
                    <a:bodyPr/>
                    <a:lstStyle/>
                    <a:p>
                      <a:pPr algn="r"/>
                      <a:r>
                        <a:rPr lang="en-US" sz="1400" dirty="0" smtClean="0"/>
                        <a:t>2,918.95</a:t>
                      </a:r>
                      <a:endParaRPr lang="en-US" sz="1400" dirty="0"/>
                    </a:p>
                  </a:txBody>
                  <a:tcPr>
                    <a:solidFill>
                      <a:schemeClr val="tx2">
                        <a:lumMod val="40000"/>
                        <a:lumOff val="60000"/>
                      </a:schemeClr>
                    </a:solidFill>
                  </a:tcPr>
                </a:tc>
                <a:tc>
                  <a:txBody>
                    <a:bodyPr/>
                    <a:lstStyle/>
                    <a:p>
                      <a:pPr algn="r"/>
                      <a:endParaRPr lang="en-US" sz="1400" dirty="0"/>
                    </a:p>
                  </a:txBody>
                  <a:tcPr/>
                </a:tc>
              </a:tr>
              <a:tr h="275167">
                <a:tc>
                  <a:txBody>
                    <a:bodyPr/>
                    <a:lstStyle/>
                    <a:p>
                      <a:r>
                        <a:rPr lang="en-US" sz="1400" dirty="0" smtClean="0"/>
                        <a:t>           Kroger</a:t>
                      </a:r>
                      <a:r>
                        <a:rPr lang="en-US" sz="1400" baseline="0" dirty="0" smtClean="0"/>
                        <a:t> Card</a:t>
                      </a:r>
                      <a:endParaRPr lang="en-US" sz="1400" dirty="0"/>
                    </a:p>
                  </a:txBody>
                  <a:tcPr/>
                </a:tc>
                <a:tc>
                  <a:txBody>
                    <a:bodyPr/>
                    <a:lstStyle/>
                    <a:p>
                      <a:pPr algn="r"/>
                      <a:r>
                        <a:rPr lang="en-US" sz="1400" dirty="0" smtClean="0"/>
                        <a:t>538.40</a:t>
                      </a:r>
                      <a:endParaRPr lang="en-US" sz="1400" dirty="0"/>
                    </a:p>
                  </a:txBody>
                  <a:tcPr/>
                </a:tc>
                <a:tc>
                  <a:txBody>
                    <a:bodyPr/>
                    <a:lstStyle/>
                    <a:p>
                      <a:pPr algn="r"/>
                      <a:r>
                        <a:rPr lang="en-US" sz="1400" dirty="0" smtClean="0"/>
                        <a:t>613.59</a:t>
                      </a:r>
                      <a:endParaRPr lang="en-US" sz="1400" dirty="0"/>
                    </a:p>
                  </a:txBody>
                  <a:tcPr/>
                </a:tc>
              </a:tr>
              <a:tr h="275167">
                <a:tc>
                  <a:txBody>
                    <a:bodyPr/>
                    <a:lstStyle/>
                    <a:p>
                      <a:r>
                        <a:rPr lang="en-US" sz="1400" dirty="0" smtClean="0"/>
                        <a:t>        </a:t>
                      </a:r>
                      <a:r>
                        <a:rPr lang="en-US" sz="1400" baseline="0" dirty="0" smtClean="0"/>
                        <a:t> </a:t>
                      </a:r>
                      <a:r>
                        <a:rPr lang="en-US" sz="1400" dirty="0" smtClean="0"/>
                        <a:t>  Membership Dues</a:t>
                      </a:r>
                      <a:endParaRPr lang="en-US" sz="1400" dirty="0"/>
                    </a:p>
                  </a:txBody>
                  <a:tcPr/>
                </a:tc>
                <a:tc>
                  <a:txBody>
                    <a:bodyPr/>
                    <a:lstStyle/>
                    <a:p>
                      <a:pPr algn="r"/>
                      <a:r>
                        <a:rPr lang="en-US" sz="1400" dirty="0" smtClean="0"/>
                        <a:t>6,005.00</a:t>
                      </a:r>
                      <a:endParaRPr lang="en-US" sz="1400" dirty="0"/>
                    </a:p>
                  </a:txBody>
                  <a:tcPr/>
                </a:tc>
                <a:tc>
                  <a:txBody>
                    <a:bodyPr/>
                    <a:lstStyle/>
                    <a:p>
                      <a:pPr algn="r"/>
                      <a:r>
                        <a:rPr lang="en-US" sz="1400" dirty="0" smtClean="0"/>
                        <a:t>7,512.00</a:t>
                      </a:r>
                      <a:endParaRPr lang="en-US" sz="1400" dirty="0"/>
                    </a:p>
                  </a:txBody>
                  <a:tcPr/>
                </a:tc>
              </a:tr>
              <a:tr h="275167">
                <a:tc>
                  <a:txBody>
                    <a:bodyPr/>
                    <a:lstStyle/>
                    <a:p>
                      <a:r>
                        <a:rPr lang="en-US" sz="1400" dirty="0" smtClean="0"/>
                        <a:t>          Pipe Safe Donations</a:t>
                      </a:r>
                      <a:endParaRPr lang="en-US" sz="1400" dirty="0"/>
                    </a:p>
                  </a:txBody>
                  <a:tcPr/>
                </a:tc>
                <a:tc>
                  <a:txBody>
                    <a:bodyPr/>
                    <a:lstStyle/>
                    <a:p>
                      <a:pPr algn="r"/>
                      <a:r>
                        <a:rPr lang="en-US" sz="1400" dirty="0" smtClean="0"/>
                        <a:t>802.88</a:t>
                      </a:r>
                      <a:endParaRPr lang="en-US" sz="1400" dirty="0"/>
                    </a:p>
                  </a:txBody>
                  <a:tcPr/>
                </a:tc>
                <a:tc>
                  <a:txBody>
                    <a:bodyPr/>
                    <a:lstStyle/>
                    <a:p>
                      <a:pPr algn="r"/>
                      <a:r>
                        <a:rPr lang="en-US" sz="1400" dirty="0" smtClean="0"/>
                        <a:t>1,086.17</a:t>
                      </a:r>
                      <a:endParaRPr lang="en-US" sz="1400" dirty="0"/>
                    </a:p>
                  </a:txBody>
                  <a:tcPr/>
                </a:tc>
              </a:tr>
              <a:tr h="275167">
                <a:tc>
                  <a:txBody>
                    <a:bodyPr/>
                    <a:lstStyle/>
                    <a:p>
                      <a:r>
                        <a:rPr lang="en-US" sz="1400" baseline="0" dirty="0" smtClean="0"/>
                        <a:t>          Restricted Grants – Trail</a:t>
                      </a:r>
                      <a:endParaRPr lang="en-US" sz="1400" dirty="0"/>
                    </a:p>
                  </a:txBody>
                  <a:tcPr/>
                </a:tc>
                <a:tc>
                  <a:txBody>
                    <a:bodyPr/>
                    <a:lstStyle/>
                    <a:p>
                      <a:pPr algn="r"/>
                      <a:r>
                        <a:rPr lang="en-US" sz="1400" dirty="0" smtClean="0"/>
                        <a:t>12,000.00</a:t>
                      </a:r>
                      <a:endParaRPr lang="en-US" sz="1400" dirty="0"/>
                    </a:p>
                  </a:txBody>
                  <a:tcPr/>
                </a:tc>
                <a:tc>
                  <a:txBody>
                    <a:bodyPr/>
                    <a:lstStyle/>
                    <a:p>
                      <a:pPr algn="r"/>
                      <a:r>
                        <a:rPr lang="en-US" sz="1400" dirty="0" smtClean="0"/>
                        <a:t>21,825.24</a:t>
                      </a:r>
                      <a:endParaRPr lang="en-US" sz="1400" dirty="0"/>
                    </a:p>
                  </a:txBody>
                  <a:tcPr>
                    <a:solidFill>
                      <a:srgbClr val="33CC33"/>
                    </a:solidFill>
                  </a:tcPr>
                </a:tc>
              </a:tr>
              <a:tr h="275167">
                <a:tc>
                  <a:txBody>
                    <a:bodyPr/>
                    <a:lstStyle/>
                    <a:p>
                      <a:r>
                        <a:rPr lang="en-US" sz="1400" b="1" dirty="0" smtClean="0"/>
                        <a:t>Total Contributions / Support     </a:t>
                      </a:r>
                      <a:endParaRPr lang="en-US" sz="1400" b="1" dirty="0"/>
                    </a:p>
                  </a:txBody>
                  <a:tcPr/>
                </a:tc>
                <a:tc>
                  <a:txBody>
                    <a:bodyPr/>
                    <a:lstStyle/>
                    <a:p>
                      <a:pPr algn="r"/>
                      <a:r>
                        <a:rPr lang="en-US" sz="1400" b="1" dirty="0" smtClean="0"/>
                        <a:t>$36,207.22</a:t>
                      </a:r>
                      <a:endParaRPr lang="en-US" sz="1400" b="1" dirty="0"/>
                    </a:p>
                  </a:txBody>
                  <a:tcPr/>
                </a:tc>
                <a:tc>
                  <a:txBody>
                    <a:bodyPr/>
                    <a:lstStyle/>
                    <a:p>
                      <a:pPr algn="r"/>
                      <a:r>
                        <a:rPr lang="en-US" sz="1400" b="1" dirty="0" smtClean="0"/>
                        <a:t>$48,864.63</a:t>
                      </a:r>
                      <a:endParaRPr lang="en-US" sz="1400" b="1" dirty="0"/>
                    </a:p>
                  </a:txBody>
                  <a:tcPr/>
                </a:tc>
              </a:tr>
              <a:tr h="275167">
                <a:tc>
                  <a:txBody>
                    <a:bodyPr/>
                    <a:lstStyle/>
                    <a:p>
                      <a:r>
                        <a:rPr lang="en-US" sz="1400" dirty="0" smtClean="0"/>
                        <a:t>Fundraising</a:t>
                      </a:r>
                      <a:r>
                        <a:rPr lang="en-US" sz="1400" baseline="0" dirty="0" smtClean="0"/>
                        <a:t> Events</a:t>
                      </a:r>
                      <a:endParaRPr lang="en-US" sz="1400" dirty="0"/>
                    </a:p>
                  </a:txBody>
                  <a:tcPr/>
                </a:tc>
                <a:tc>
                  <a:txBody>
                    <a:bodyPr/>
                    <a:lstStyle/>
                    <a:p>
                      <a:pPr algn="r"/>
                      <a:r>
                        <a:rPr lang="en-US" sz="1400" dirty="0" smtClean="0"/>
                        <a:t>6,700.60</a:t>
                      </a:r>
                      <a:endParaRPr lang="en-US" sz="1400" dirty="0"/>
                    </a:p>
                  </a:txBody>
                  <a:tcPr>
                    <a:solidFill>
                      <a:schemeClr val="tx2">
                        <a:lumMod val="40000"/>
                        <a:lumOff val="60000"/>
                      </a:schemeClr>
                    </a:solidFill>
                  </a:tcPr>
                </a:tc>
                <a:tc>
                  <a:txBody>
                    <a:bodyPr/>
                    <a:lstStyle/>
                    <a:p>
                      <a:pPr algn="r"/>
                      <a:endParaRPr lang="en-US" sz="1400" dirty="0"/>
                    </a:p>
                  </a:txBody>
                  <a:tcPr/>
                </a:tc>
              </a:tr>
              <a:tr h="275167">
                <a:tc>
                  <a:txBody>
                    <a:bodyPr/>
                    <a:lstStyle/>
                    <a:p>
                      <a:r>
                        <a:rPr lang="en-US" sz="1400" dirty="0" smtClean="0"/>
                        <a:t>Reimbursement</a:t>
                      </a:r>
                      <a:r>
                        <a:rPr lang="en-US" sz="1400" baseline="0" dirty="0" smtClean="0"/>
                        <a:t> of Shared Expenses</a:t>
                      </a:r>
                      <a:endParaRPr lang="en-US" sz="1400" dirty="0"/>
                    </a:p>
                  </a:txBody>
                  <a:tcPr/>
                </a:tc>
                <a:tc>
                  <a:txBody>
                    <a:bodyPr/>
                    <a:lstStyle/>
                    <a:p>
                      <a:pPr algn="r"/>
                      <a:r>
                        <a:rPr lang="en-US" sz="1400" dirty="0" smtClean="0"/>
                        <a:t>512.04</a:t>
                      </a:r>
                      <a:endParaRPr lang="en-US" sz="1400" dirty="0"/>
                    </a:p>
                  </a:txBody>
                  <a:tcPr/>
                </a:tc>
                <a:tc>
                  <a:txBody>
                    <a:bodyPr/>
                    <a:lstStyle/>
                    <a:p>
                      <a:pPr algn="r"/>
                      <a:r>
                        <a:rPr lang="en-US" sz="1400" dirty="0" smtClean="0"/>
                        <a:t>503.79</a:t>
                      </a:r>
                      <a:endParaRPr lang="en-US" sz="1400" dirty="0"/>
                    </a:p>
                  </a:txBody>
                  <a:tcPr/>
                </a:tc>
              </a:tr>
              <a:tr h="275167">
                <a:tc>
                  <a:txBody>
                    <a:bodyPr/>
                    <a:lstStyle/>
                    <a:p>
                      <a:r>
                        <a:rPr lang="en-US" sz="1400" dirty="0" smtClean="0"/>
                        <a:t>Sales</a:t>
                      </a:r>
                    </a:p>
                  </a:txBody>
                  <a:tcPr/>
                </a:tc>
                <a:tc>
                  <a:txBody>
                    <a:bodyPr/>
                    <a:lstStyle/>
                    <a:p>
                      <a:pPr algn="r"/>
                      <a:r>
                        <a:rPr lang="en-US" sz="1400" dirty="0" smtClean="0"/>
                        <a:t>6.00</a:t>
                      </a:r>
                      <a:endParaRPr lang="en-US" sz="1400" dirty="0"/>
                    </a:p>
                  </a:txBody>
                  <a:tcPr/>
                </a:tc>
                <a:tc>
                  <a:txBody>
                    <a:bodyPr/>
                    <a:lstStyle/>
                    <a:p>
                      <a:pPr algn="r"/>
                      <a:endParaRPr lang="en-US" sz="1400" dirty="0"/>
                    </a:p>
                  </a:txBody>
                  <a:tcPr/>
                </a:tc>
              </a:tr>
              <a:tr h="275167">
                <a:tc>
                  <a:txBody>
                    <a:bodyPr/>
                    <a:lstStyle/>
                    <a:p>
                      <a:r>
                        <a:rPr lang="en-US" sz="1600" b="1" dirty="0" smtClean="0"/>
                        <a:t>Total Income</a:t>
                      </a:r>
                      <a:endParaRPr lang="en-US" sz="1600" b="1" dirty="0"/>
                    </a:p>
                  </a:txBody>
                  <a:tcPr/>
                </a:tc>
                <a:tc>
                  <a:txBody>
                    <a:bodyPr/>
                    <a:lstStyle/>
                    <a:p>
                      <a:pPr algn="r"/>
                      <a:r>
                        <a:rPr lang="en-US" sz="1600" b="1" dirty="0" smtClean="0"/>
                        <a:t>$43,425.86</a:t>
                      </a:r>
                      <a:endParaRPr lang="en-US" sz="1600" b="1" dirty="0"/>
                    </a:p>
                  </a:txBody>
                  <a:tcPr/>
                </a:tc>
                <a:tc>
                  <a:txBody>
                    <a:bodyPr/>
                    <a:lstStyle/>
                    <a:p>
                      <a:pPr algn="r"/>
                      <a:r>
                        <a:rPr lang="en-US" sz="1600" b="1" dirty="0" smtClean="0"/>
                        <a:t>$49,368.42</a:t>
                      </a:r>
                      <a:endParaRPr lang="en-US" sz="1600" b="1" dirty="0"/>
                    </a:p>
                  </a:txBody>
                  <a:tcPr/>
                </a:tc>
              </a:tr>
              <a:tr h="275167">
                <a:tc>
                  <a:txBody>
                    <a:bodyPr/>
                    <a:lstStyle/>
                    <a:p>
                      <a:endParaRPr lang="en-US" sz="1400"/>
                    </a:p>
                  </a:txBody>
                  <a:tcPr/>
                </a:tc>
                <a:tc>
                  <a:txBody>
                    <a:bodyPr/>
                    <a:lstStyle/>
                    <a:p>
                      <a:pPr algn="r"/>
                      <a:r>
                        <a:rPr lang="en-US" sz="1400" dirty="0" smtClean="0"/>
                        <a:t>40</a:t>
                      </a:r>
                      <a:r>
                        <a:rPr lang="en-US" sz="1400" baseline="30000" dirty="0" smtClean="0"/>
                        <a:t>th</a:t>
                      </a:r>
                      <a:r>
                        <a:rPr lang="en-US" sz="1400" baseline="0" dirty="0" smtClean="0"/>
                        <a:t> Anniversary Event</a:t>
                      </a:r>
                      <a:endParaRPr lang="en-US" sz="1400" dirty="0"/>
                    </a:p>
                  </a:txBody>
                  <a:tcPr>
                    <a:solidFill>
                      <a:schemeClr val="tx2">
                        <a:lumMod val="40000"/>
                        <a:lumOff val="60000"/>
                      </a:schemeClr>
                    </a:solidFill>
                  </a:tcPr>
                </a:tc>
                <a:tc>
                  <a:txBody>
                    <a:bodyPr/>
                    <a:lstStyle/>
                    <a:p>
                      <a:pPr algn="r"/>
                      <a:r>
                        <a:rPr lang="en-US" sz="1400" dirty="0" smtClean="0"/>
                        <a:t>Grants</a:t>
                      </a:r>
                    </a:p>
                  </a:txBody>
                  <a:tcPr>
                    <a:solidFill>
                      <a:srgbClr val="33CC33"/>
                    </a:solid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Treasurer’s Report – Expenses</a:t>
            </a:r>
            <a:endParaRPr lang="en-US" dirty="0"/>
          </a:p>
        </p:txBody>
      </p:sp>
      <p:graphicFrame>
        <p:nvGraphicFramePr>
          <p:cNvPr id="4" name="Content Placeholder 3"/>
          <p:cNvGraphicFramePr>
            <a:graphicFrameLocks noGrp="1"/>
          </p:cNvGraphicFramePr>
          <p:nvPr>
            <p:ph idx="1"/>
          </p:nvPr>
        </p:nvGraphicFramePr>
        <p:xfrm>
          <a:off x="457200" y="1600200"/>
          <a:ext cx="8305800" cy="3200400"/>
        </p:xfrm>
        <a:graphic>
          <a:graphicData uri="http://schemas.openxmlformats.org/drawingml/2006/table">
            <a:tbl>
              <a:tblPr firstRow="1" bandRow="1">
                <a:tableStyleId>{073A0DAA-6AF3-43AB-8588-CEC1D06C72B9}</a:tableStyleId>
              </a:tblPr>
              <a:tblGrid>
                <a:gridCol w="2438400"/>
                <a:gridCol w="2057400"/>
                <a:gridCol w="1752600"/>
                <a:gridCol w="2057400"/>
              </a:tblGrid>
              <a:tr h="275167">
                <a:tc>
                  <a:txBody>
                    <a:bodyPr/>
                    <a:lstStyle/>
                    <a:p>
                      <a:endParaRPr lang="en-US" sz="2400" dirty="0"/>
                    </a:p>
                  </a:txBody>
                  <a:tcPr/>
                </a:tc>
                <a:tc>
                  <a:txBody>
                    <a:bodyPr/>
                    <a:lstStyle/>
                    <a:p>
                      <a:pPr algn="r"/>
                      <a:r>
                        <a:rPr lang="en-US" sz="2400" dirty="0" smtClean="0"/>
                        <a:t>2019</a:t>
                      </a:r>
                      <a:endParaRPr lang="en-US" sz="2400" dirty="0"/>
                    </a:p>
                  </a:txBody>
                  <a:tcPr/>
                </a:tc>
                <a:tc>
                  <a:txBody>
                    <a:bodyPr/>
                    <a:lstStyle/>
                    <a:p>
                      <a:pPr algn="ctr"/>
                      <a:r>
                        <a:rPr lang="en-US" sz="2400" dirty="0" smtClean="0"/>
                        <a:t>2019 Share</a:t>
                      </a:r>
                      <a:endParaRPr lang="en-US" sz="2400" dirty="0"/>
                    </a:p>
                  </a:txBody>
                  <a:tcPr/>
                </a:tc>
                <a:tc>
                  <a:txBody>
                    <a:bodyPr/>
                    <a:lstStyle/>
                    <a:p>
                      <a:pPr algn="r"/>
                      <a:r>
                        <a:rPr lang="en-US" sz="2400" dirty="0" smtClean="0"/>
                        <a:t>Jan – Sep 2020</a:t>
                      </a:r>
                      <a:endParaRPr lang="en-US" sz="2400" dirty="0"/>
                    </a:p>
                  </a:txBody>
                  <a:tcPr/>
                </a:tc>
              </a:tr>
              <a:tr h="275167">
                <a:tc>
                  <a:txBody>
                    <a:bodyPr/>
                    <a:lstStyle/>
                    <a:p>
                      <a:r>
                        <a:rPr lang="en-US" sz="2400" b="0" dirty="0" smtClean="0"/>
                        <a:t>Programs</a:t>
                      </a:r>
                      <a:endParaRPr lang="en-US" sz="2400" b="0" dirty="0"/>
                    </a:p>
                  </a:txBody>
                  <a:tcPr>
                    <a:noFill/>
                  </a:tcPr>
                </a:tc>
                <a:tc>
                  <a:txBody>
                    <a:bodyPr/>
                    <a:lstStyle/>
                    <a:p>
                      <a:pPr algn="r"/>
                      <a:r>
                        <a:rPr lang="en-US" sz="2400" b="0" dirty="0" smtClean="0"/>
                        <a:t>$22,949</a:t>
                      </a:r>
                      <a:endParaRPr lang="en-US" sz="2400" b="0" dirty="0"/>
                    </a:p>
                  </a:txBody>
                  <a:tcPr>
                    <a:noFill/>
                  </a:tcPr>
                </a:tc>
                <a:tc>
                  <a:txBody>
                    <a:bodyPr/>
                    <a:lstStyle/>
                    <a:p>
                      <a:pPr algn="ctr"/>
                      <a:r>
                        <a:rPr lang="en-US" sz="2400" b="0" dirty="0" smtClean="0"/>
                        <a:t>37%</a:t>
                      </a:r>
                      <a:endParaRPr lang="en-US" sz="2400" b="0" dirty="0"/>
                    </a:p>
                  </a:txBody>
                  <a:tcPr>
                    <a:noFill/>
                  </a:tcPr>
                </a:tc>
                <a:tc>
                  <a:txBody>
                    <a:bodyPr/>
                    <a:lstStyle/>
                    <a:p>
                      <a:pPr algn="r"/>
                      <a:r>
                        <a:rPr lang="en-US" sz="2400" b="0" dirty="0" smtClean="0"/>
                        <a:t>$26,997</a:t>
                      </a:r>
                      <a:endParaRPr lang="en-US" sz="2400" b="0" dirty="0"/>
                    </a:p>
                  </a:txBody>
                  <a:tcPr>
                    <a:noFill/>
                  </a:tcPr>
                </a:tc>
              </a:tr>
              <a:tr h="275167">
                <a:tc>
                  <a:txBody>
                    <a:bodyPr/>
                    <a:lstStyle/>
                    <a:p>
                      <a:r>
                        <a:rPr lang="en-US" sz="2400" b="0" dirty="0" smtClean="0"/>
                        <a:t>Special Projects</a:t>
                      </a:r>
                      <a:endParaRPr lang="en-US" sz="2400" b="0" dirty="0"/>
                    </a:p>
                  </a:txBody>
                  <a:tcPr>
                    <a:noFill/>
                  </a:tcPr>
                </a:tc>
                <a:tc>
                  <a:txBody>
                    <a:bodyPr/>
                    <a:lstStyle/>
                    <a:p>
                      <a:pPr algn="r"/>
                      <a:r>
                        <a:rPr lang="en-US" sz="2400" b="0" dirty="0" smtClean="0"/>
                        <a:t>$24,701</a:t>
                      </a:r>
                      <a:endParaRPr lang="en-US" sz="2400" b="0" dirty="0"/>
                    </a:p>
                  </a:txBody>
                  <a:tcPr>
                    <a:noFill/>
                  </a:tcPr>
                </a:tc>
                <a:tc>
                  <a:txBody>
                    <a:bodyPr/>
                    <a:lstStyle/>
                    <a:p>
                      <a:pPr algn="ctr"/>
                      <a:r>
                        <a:rPr lang="en-US" sz="2400" b="0" dirty="0" smtClean="0"/>
                        <a:t>40%</a:t>
                      </a:r>
                      <a:endParaRPr lang="en-US" sz="2400" b="0" dirty="0"/>
                    </a:p>
                  </a:txBody>
                  <a:tcPr>
                    <a:noFill/>
                  </a:tcPr>
                </a:tc>
                <a:tc>
                  <a:txBody>
                    <a:bodyPr/>
                    <a:lstStyle/>
                    <a:p>
                      <a:pPr algn="r"/>
                      <a:r>
                        <a:rPr lang="en-US" sz="2400" b="0" dirty="0" smtClean="0"/>
                        <a:t>$19,255</a:t>
                      </a:r>
                      <a:endParaRPr lang="en-US" sz="2400" b="0" dirty="0"/>
                    </a:p>
                  </a:txBody>
                  <a:tcPr>
                    <a:noFill/>
                  </a:tcPr>
                </a:tc>
              </a:tr>
              <a:tr h="275167">
                <a:tc>
                  <a:txBody>
                    <a:bodyPr/>
                    <a:lstStyle/>
                    <a:p>
                      <a:r>
                        <a:rPr lang="en-US" sz="2400" b="0" baseline="0" dirty="0" smtClean="0"/>
                        <a:t>Trail Maintenance</a:t>
                      </a: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$4,872</a:t>
                      </a:r>
                      <a:endParaRPr lang="en-US" sz="2400" b="0" kern="1200" dirty="0">
                        <a:solidFill>
                          <a:schemeClr val="dk1"/>
                        </a:solidFill>
                        <a:latin typeface="+mn-lt"/>
                        <a:ea typeface="+mn-ea"/>
                        <a:cs typeface="+mn-cs"/>
                      </a:endParaRPr>
                    </a:p>
                  </a:txBody>
                  <a:tcPr>
                    <a:noFill/>
                  </a:tcPr>
                </a:tc>
                <a:tc>
                  <a:txBody>
                    <a:bodyPr/>
                    <a:lstStyle/>
                    <a:p>
                      <a:pPr marL="0" algn="ctr" defTabSz="914400" rtl="0" eaLnBrk="1" latinLnBrk="0" hangingPunct="1"/>
                      <a:r>
                        <a:rPr lang="en-US" sz="2400" b="0" kern="1200" dirty="0" smtClean="0">
                          <a:solidFill>
                            <a:schemeClr val="dk1"/>
                          </a:solidFill>
                          <a:latin typeface="+mn-lt"/>
                          <a:ea typeface="+mn-ea"/>
                          <a:cs typeface="+mn-cs"/>
                        </a:rPr>
                        <a:t>8%</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$4,880</a:t>
                      </a:r>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Administration</a:t>
                      </a:r>
                      <a:endParaRPr lang="en-US" sz="2400" b="0" dirty="0"/>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$6,792</a:t>
                      </a:r>
                      <a:endParaRPr lang="en-US" sz="2400" b="0" kern="1200" dirty="0">
                        <a:solidFill>
                          <a:schemeClr val="dk1"/>
                        </a:solidFill>
                        <a:latin typeface="+mn-lt"/>
                        <a:ea typeface="+mn-ea"/>
                        <a:cs typeface="+mn-cs"/>
                      </a:endParaRPr>
                    </a:p>
                  </a:txBody>
                  <a:tcPr>
                    <a:noFill/>
                  </a:tcPr>
                </a:tc>
                <a:tc>
                  <a:txBody>
                    <a:bodyPr/>
                    <a:lstStyle/>
                    <a:p>
                      <a:pPr marL="0" algn="ctr" defTabSz="914400" rtl="0" eaLnBrk="1" latinLnBrk="0" hangingPunct="1"/>
                      <a:r>
                        <a:rPr lang="en-US" sz="2400" b="0" kern="1200" dirty="0" smtClean="0">
                          <a:solidFill>
                            <a:schemeClr val="dk1"/>
                          </a:solidFill>
                          <a:latin typeface="+mn-lt"/>
                          <a:ea typeface="+mn-ea"/>
                          <a:cs typeface="+mn-cs"/>
                        </a:rPr>
                        <a:t>11%</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$6,824</a:t>
                      </a:r>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Marketing</a:t>
                      </a:r>
                      <a:endParaRPr lang="en-US" sz="2400" b="0" dirty="0"/>
                    </a:p>
                  </a:txBody>
                  <a:tcPr>
                    <a:noFill/>
                  </a:tcPr>
                </a:tc>
                <a:tc>
                  <a:txBody>
                    <a:bodyPr/>
                    <a:lstStyle/>
                    <a:p>
                      <a:pPr algn="r"/>
                      <a:r>
                        <a:rPr lang="en-US" sz="2400" b="0" dirty="0" smtClean="0"/>
                        <a:t>$2,888</a:t>
                      </a:r>
                      <a:endParaRPr lang="en-US" sz="2400" b="0" dirty="0"/>
                    </a:p>
                  </a:txBody>
                  <a:tcPr>
                    <a:noFill/>
                  </a:tcPr>
                </a:tc>
                <a:tc>
                  <a:txBody>
                    <a:bodyPr/>
                    <a:lstStyle/>
                    <a:p>
                      <a:pPr algn="ctr"/>
                      <a:r>
                        <a:rPr lang="en-US" sz="2400" b="0" dirty="0" smtClean="0"/>
                        <a:t>5%</a:t>
                      </a:r>
                      <a:endParaRPr lang="en-US" sz="2400" b="0" dirty="0"/>
                    </a:p>
                  </a:txBody>
                  <a:tcPr>
                    <a:noFill/>
                  </a:tcPr>
                </a:tc>
                <a:tc>
                  <a:txBody>
                    <a:bodyPr/>
                    <a:lstStyle/>
                    <a:p>
                      <a:pPr algn="r"/>
                      <a:r>
                        <a:rPr lang="en-US" sz="2400" b="0" dirty="0" smtClean="0"/>
                        <a:t>$2,109</a:t>
                      </a:r>
                      <a:endParaRPr lang="en-US" sz="2400" b="0" dirty="0"/>
                    </a:p>
                  </a:txBody>
                  <a:tcPr>
                    <a:noFill/>
                  </a:tcPr>
                </a:tc>
              </a:tr>
              <a:tr h="275167">
                <a:tc>
                  <a:txBody>
                    <a:bodyPr/>
                    <a:lstStyle/>
                    <a:p>
                      <a:r>
                        <a:rPr lang="en-US" sz="2400" b="1" dirty="0" smtClean="0"/>
                        <a:t>Total Expenses</a:t>
                      </a:r>
                      <a:endParaRPr lang="en-US" sz="2400" b="1" dirty="0"/>
                    </a:p>
                  </a:txBody>
                  <a:tcPr>
                    <a:noFill/>
                  </a:tcPr>
                </a:tc>
                <a:tc>
                  <a:txBody>
                    <a:bodyPr/>
                    <a:lstStyle/>
                    <a:p>
                      <a:pPr algn="r"/>
                      <a:r>
                        <a:rPr lang="en-US" sz="2400" b="1" dirty="0" smtClean="0"/>
                        <a:t>$62,202</a:t>
                      </a:r>
                      <a:endParaRPr lang="en-US" sz="2400" b="1" dirty="0"/>
                    </a:p>
                  </a:txBody>
                  <a:tcPr>
                    <a:noFill/>
                  </a:tcPr>
                </a:tc>
                <a:tc>
                  <a:txBody>
                    <a:bodyPr/>
                    <a:lstStyle/>
                    <a:p>
                      <a:pPr algn="ctr"/>
                      <a:r>
                        <a:rPr lang="en-US" sz="2400" b="1" dirty="0" smtClean="0"/>
                        <a:t>100%</a:t>
                      </a:r>
                      <a:endParaRPr lang="en-US" sz="2400" b="1" dirty="0"/>
                    </a:p>
                  </a:txBody>
                  <a:tcPr>
                    <a:noFill/>
                  </a:tcPr>
                </a:tc>
                <a:tc>
                  <a:txBody>
                    <a:bodyPr/>
                    <a:lstStyle/>
                    <a:p>
                      <a:pPr algn="r"/>
                      <a:r>
                        <a:rPr lang="en-US" sz="2400" b="1" dirty="0" smtClean="0"/>
                        <a:t>$60,065</a:t>
                      </a:r>
                      <a:endParaRPr lang="en-US" sz="2400" b="1" dirty="0"/>
                    </a:p>
                  </a:txBody>
                  <a:tcP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Treasurer’s Report</a:t>
            </a:r>
            <a:br>
              <a:rPr lang="en-US" dirty="0" smtClean="0"/>
            </a:br>
            <a:r>
              <a:rPr lang="en-US" dirty="0" smtClean="0"/>
              <a:t>Programs Expenses</a:t>
            </a:r>
            <a:endParaRPr lang="en-US" dirty="0"/>
          </a:p>
        </p:txBody>
      </p:sp>
      <p:graphicFrame>
        <p:nvGraphicFramePr>
          <p:cNvPr id="4" name="Content Placeholder 3"/>
          <p:cNvGraphicFramePr>
            <a:graphicFrameLocks noGrp="1"/>
          </p:cNvGraphicFramePr>
          <p:nvPr>
            <p:ph idx="1"/>
          </p:nvPr>
        </p:nvGraphicFramePr>
        <p:xfrm>
          <a:off x="533399" y="1600200"/>
          <a:ext cx="8077200" cy="5029200"/>
        </p:xfrm>
        <a:graphic>
          <a:graphicData uri="http://schemas.openxmlformats.org/drawingml/2006/table">
            <a:tbl>
              <a:tblPr firstRow="1" bandRow="1">
                <a:tableStyleId>{073A0DAA-6AF3-43AB-8588-CEC1D06C72B9}</a:tableStyleId>
              </a:tblPr>
              <a:tblGrid>
                <a:gridCol w="3962401"/>
                <a:gridCol w="2057400"/>
                <a:gridCol w="2057399"/>
              </a:tblGrid>
              <a:tr h="425450">
                <a:tc>
                  <a:txBody>
                    <a:bodyPr/>
                    <a:lstStyle/>
                    <a:p>
                      <a:endParaRPr lang="en-US" sz="2400" dirty="0"/>
                    </a:p>
                  </a:txBody>
                  <a:tcPr/>
                </a:tc>
                <a:tc>
                  <a:txBody>
                    <a:bodyPr/>
                    <a:lstStyle/>
                    <a:p>
                      <a:pPr algn="r"/>
                      <a:r>
                        <a:rPr lang="en-US" sz="2400" dirty="0" smtClean="0"/>
                        <a:t>2019</a:t>
                      </a:r>
                      <a:endParaRPr lang="en-US" sz="2400" dirty="0"/>
                    </a:p>
                  </a:txBody>
                  <a:tcPr/>
                </a:tc>
                <a:tc>
                  <a:txBody>
                    <a:bodyPr/>
                    <a:lstStyle/>
                    <a:p>
                      <a:pPr algn="r"/>
                      <a:r>
                        <a:rPr lang="en-US" sz="2400" dirty="0" smtClean="0"/>
                        <a:t>Jan – Sep 2020</a:t>
                      </a:r>
                      <a:endParaRPr lang="en-US" sz="2400" dirty="0"/>
                    </a:p>
                  </a:txBody>
                  <a:tcPr/>
                </a:tc>
              </a:tr>
              <a:tr h="425450">
                <a:tc>
                  <a:txBody>
                    <a:bodyPr/>
                    <a:lstStyle/>
                    <a:p>
                      <a:r>
                        <a:rPr lang="en-US" sz="2400" b="0" dirty="0" smtClean="0"/>
                        <a:t>Kiosks and Information</a:t>
                      </a:r>
                      <a:r>
                        <a:rPr lang="en-US" sz="2400" b="0" baseline="0" dirty="0" smtClean="0"/>
                        <a:t> Signs</a:t>
                      </a:r>
                      <a:endParaRPr lang="en-US" sz="2400" b="0" dirty="0"/>
                    </a:p>
                  </a:txBody>
                  <a:tcPr>
                    <a:noFill/>
                  </a:tcPr>
                </a:tc>
                <a:tc>
                  <a:txBody>
                    <a:bodyPr/>
                    <a:lstStyle/>
                    <a:p>
                      <a:pPr algn="r"/>
                      <a:r>
                        <a:rPr lang="en-US" sz="2400" b="0" dirty="0" smtClean="0"/>
                        <a:t>495</a:t>
                      </a:r>
                      <a:endParaRPr lang="en-US" sz="2400" b="0" dirty="0"/>
                    </a:p>
                  </a:txBody>
                  <a:tcPr>
                    <a:noFill/>
                  </a:tcPr>
                </a:tc>
                <a:tc>
                  <a:txBody>
                    <a:bodyPr/>
                    <a:lstStyle/>
                    <a:p>
                      <a:pPr algn="r"/>
                      <a:r>
                        <a:rPr lang="en-US" sz="2400" b="0" dirty="0" smtClean="0"/>
                        <a:t>818</a:t>
                      </a:r>
                      <a:endParaRPr lang="en-US" sz="2400" b="0" dirty="0"/>
                    </a:p>
                  </a:txBody>
                  <a:tcPr>
                    <a:noFill/>
                  </a:tcPr>
                </a:tc>
              </a:tr>
              <a:tr h="425450">
                <a:tc>
                  <a:txBody>
                    <a:bodyPr/>
                    <a:lstStyle/>
                    <a:p>
                      <a:r>
                        <a:rPr lang="en-US" sz="2400" b="0" dirty="0" smtClean="0"/>
                        <a:t>Landscaping &amp; Reforestation</a:t>
                      </a:r>
                      <a:endParaRPr lang="en-US" sz="2400" b="0" dirty="0"/>
                    </a:p>
                  </a:txBody>
                  <a:tcPr>
                    <a:noFill/>
                  </a:tcPr>
                </a:tc>
                <a:tc>
                  <a:txBody>
                    <a:bodyPr/>
                    <a:lstStyle/>
                    <a:p>
                      <a:pPr algn="r"/>
                      <a:r>
                        <a:rPr lang="en-US" sz="2400" b="0" dirty="0" smtClean="0"/>
                        <a:t>1,266</a:t>
                      </a:r>
                      <a:endParaRPr lang="en-US" sz="2400" b="0" dirty="0"/>
                    </a:p>
                  </a:txBody>
                  <a:tcPr>
                    <a:noFill/>
                  </a:tcPr>
                </a:tc>
                <a:tc>
                  <a:txBody>
                    <a:bodyPr/>
                    <a:lstStyle/>
                    <a:p>
                      <a:pPr algn="r"/>
                      <a:r>
                        <a:rPr lang="en-US" sz="2400" b="0" dirty="0" smtClean="0"/>
                        <a:t>618</a:t>
                      </a:r>
                      <a:endParaRPr lang="en-US" sz="2400" b="0" dirty="0"/>
                    </a:p>
                  </a:txBody>
                  <a:tcPr>
                    <a:noFill/>
                  </a:tcPr>
                </a:tc>
              </a:tr>
              <a:tr h="425450">
                <a:tc>
                  <a:txBody>
                    <a:bodyPr/>
                    <a:lstStyle/>
                    <a:p>
                      <a:r>
                        <a:rPr lang="en-US" sz="2400" b="0" dirty="0" smtClean="0"/>
                        <a:t>Memorial Benches</a:t>
                      </a:r>
                      <a:endParaRPr lang="en-US" sz="2400" b="0" dirty="0"/>
                    </a:p>
                  </a:txBody>
                  <a:tcPr>
                    <a:noFill/>
                  </a:tcPr>
                </a:tc>
                <a:tc>
                  <a:txBody>
                    <a:bodyPr/>
                    <a:lstStyle/>
                    <a:p>
                      <a:pPr algn="r"/>
                      <a:r>
                        <a:rPr lang="en-US" sz="2400" b="0" dirty="0" smtClean="0"/>
                        <a:t>1,160</a:t>
                      </a:r>
                      <a:endParaRPr lang="en-US" sz="2400" b="0" dirty="0"/>
                    </a:p>
                  </a:txBody>
                  <a:tcPr>
                    <a:noFill/>
                  </a:tcPr>
                </a:tc>
                <a:tc>
                  <a:txBody>
                    <a:bodyPr/>
                    <a:lstStyle/>
                    <a:p>
                      <a:pPr algn="r"/>
                      <a:r>
                        <a:rPr lang="en-US" sz="2400" b="0" dirty="0" smtClean="0"/>
                        <a:t>9,954</a:t>
                      </a:r>
                      <a:endParaRPr lang="en-US" sz="2400" b="0" dirty="0"/>
                    </a:p>
                  </a:txBody>
                  <a:tcPr>
                    <a:noFill/>
                  </a:tcPr>
                </a:tc>
              </a:tr>
              <a:tr h="425450">
                <a:tc>
                  <a:txBody>
                    <a:bodyPr/>
                    <a:lstStyle/>
                    <a:p>
                      <a:r>
                        <a:rPr lang="en-US" sz="2400" b="0" dirty="0" smtClean="0"/>
                        <a:t>Potable Restrooms</a:t>
                      </a:r>
                      <a:endParaRPr lang="en-US" sz="2400" b="0" dirty="0"/>
                    </a:p>
                  </a:txBody>
                  <a:tcPr>
                    <a:noFill/>
                  </a:tcPr>
                </a:tc>
                <a:tc>
                  <a:txBody>
                    <a:bodyPr/>
                    <a:lstStyle/>
                    <a:p>
                      <a:pPr algn="r"/>
                      <a:r>
                        <a:rPr lang="en-US" sz="2400" b="0" dirty="0" smtClean="0"/>
                        <a:t>6,604</a:t>
                      </a:r>
                      <a:endParaRPr lang="en-US" sz="2400" b="0" dirty="0"/>
                    </a:p>
                  </a:txBody>
                  <a:tcPr>
                    <a:noFill/>
                  </a:tcPr>
                </a:tc>
                <a:tc>
                  <a:txBody>
                    <a:bodyPr/>
                    <a:lstStyle/>
                    <a:p>
                      <a:pPr algn="r"/>
                      <a:r>
                        <a:rPr lang="en-US" sz="2400" b="0" dirty="0" smtClean="0"/>
                        <a:t>7,389</a:t>
                      </a:r>
                      <a:endParaRPr lang="en-US" sz="2400" b="0" dirty="0"/>
                    </a:p>
                  </a:txBody>
                  <a:tcPr>
                    <a:noFill/>
                  </a:tcPr>
                </a:tc>
              </a:tr>
              <a:tr h="425450">
                <a:tc>
                  <a:txBody>
                    <a:bodyPr/>
                    <a:lstStyle/>
                    <a:p>
                      <a:r>
                        <a:rPr lang="en-US" sz="2400" b="0" dirty="0" smtClean="0"/>
                        <a:t>Trail &amp; Traffic Signs &amp; Painting</a:t>
                      </a:r>
                      <a:endParaRPr lang="en-US" sz="2400" b="0" dirty="0"/>
                    </a:p>
                  </a:txBody>
                  <a:tcPr>
                    <a:noFill/>
                  </a:tcPr>
                </a:tc>
                <a:tc>
                  <a:txBody>
                    <a:bodyPr/>
                    <a:lstStyle/>
                    <a:p>
                      <a:pPr algn="r"/>
                      <a:r>
                        <a:rPr lang="en-US" sz="2400" b="0" dirty="0" smtClean="0"/>
                        <a:t>5,202</a:t>
                      </a:r>
                      <a:endParaRPr lang="en-US" sz="2400" b="0" dirty="0"/>
                    </a:p>
                  </a:txBody>
                  <a:tcPr>
                    <a:noFill/>
                  </a:tcPr>
                </a:tc>
                <a:tc>
                  <a:txBody>
                    <a:bodyPr/>
                    <a:lstStyle/>
                    <a:p>
                      <a:pPr algn="r"/>
                      <a:r>
                        <a:rPr lang="en-US" sz="2400" b="0" dirty="0" smtClean="0"/>
                        <a:t>1,404</a:t>
                      </a:r>
                      <a:endParaRPr lang="en-US" sz="2400" b="0" dirty="0"/>
                    </a:p>
                  </a:txBody>
                  <a:tcPr>
                    <a:noFill/>
                  </a:tcPr>
                </a:tc>
              </a:tr>
              <a:tr h="425450">
                <a:tc>
                  <a:txBody>
                    <a:bodyPr/>
                    <a:lstStyle/>
                    <a:p>
                      <a:r>
                        <a:rPr lang="en-US" sz="2400" b="0" dirty="0" smtClean="0"/>
                        <a:t>Trail Blowing</a:t>
                      </a:r>
                      <a:endParaRPr lang="en-US" sz="2400" b="0" dirty="0"/>
                    </a:p>
                  </a:txBody>
                  <a:tcPr>
                    <a:noFill/>
                  </a:tcPr>
                </a:tc>
                <a:tc>
                  <a:txBody>
                    <a:bodyPr/>
                    <a:lstStyle/>
                    <a:p>
                      <a:pPr algn="r"/>
                      <a:r>
                        <a:rPr lang="en-US" sz="2400" b="0" dirty="0" smtClean="0"/>
                        <a:t>2,233</a:t>
                      </a:r>
                      <a:endParaRPr lang="en-US" sz="2400" b="0" dirty="0"/>
                    </a:p>
                  </a:txBody>
                  <a:tcPr>
                    <a:noFill/>
                  </a:tcPr>
                </a:tc>
                <a:tc>
                  <a:txBody>
                    <a:bodyPr/>
                    <a:lstStyle/>
                    <a:p>
                      <a:pPr algn="r"/>
                      <a:r>
                        <a:rPr lang="en-US" sz="2400" b="0" dirty="0" smtClean="0"/>
                        <a:t>779</a:t>
                      </a:r>
                      <a:endParaRPr lang="en-US" sz="2400" b="0" dirty="0"/>
                    </a:p>
                  </a:txBody>
                  <a:tcPr>
                    <a:noFill/>
                  </a:tcPr>
                </a:tc>
              </a:tr>
              <a:tr h="425450">
                <a:tc>
                  <a:txBody>
                    <a:bodyPr/>
                    <a:lstStyle/>
                    <a:p>
                      <a:r>
                        <a:rPr lang="en-US" sz="2400" b="0" baseline="0" dirty="0" smtClean="0"/>
                        <a:t>Trail Sentinel</a:t>
                      </a: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289</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-0-</a:t>
                      </a:r>
                      <a:endParaRPr lang="en-US" sz="2400" b="0" kern="1200" dirty="0">
                        <a:solidFill>
                          <a:schemeClr val="dk1"/>
                        </a:solidFill>
                        <a:latin typeface="+mn-lt"/>
                        <a:ea typeface="+mn-ea"/>
                        <a:cs typeface="+mn-cs"/>
                      </a:endParaRPr>
                    </a:p>
                  </a:txBody>
                  <a:tcPr>
                    <a:noFill/>
                  </a:tcPr>
                </a:tc>
              </a:tr>
              <a:tr h="425450">
                <a:tc>
                  <a:txBody>
                    <a:bodyPr/>
                    <a:lstStyle/>
                    <a:p>
                      <a:r>
                        <a:rPr lang="en-US" sz="2400" b="0" dirty="0" smtClean="0"/>
                        <a:t>Trail Use Monitoring</a:t>
                      </a:r>
                      <a:endParaRPr lang="en-US" sz="2400" b="0" dirty="0"/>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2,500</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5,235</a:t>
                      </a:r>
                      <a:endParaRPr lang="en-US" sz="2400" b="0" kern="1200" dirty="0">
                        <a:solidFill>
                          <a:schemeClr val="dk1"/>
                        </a:solidFill>
                        <a:latin typeface="+mn-lt"/>
                        <a:ea typeface="+mn-ea"/>
                        <a:cs typeface="+mn-cs"/>
                      </a:endParaRPr>
                    </a:p>
                  </a:txBody>
                  <a:tcPr>
                    <a:noFill/>
                  </a:tcPr>
                </a:tc>
              </a:tr>
              <a:tr h="425450">
                <a:tc>
                  <a:txBody>
                    <a:bodyPr/>
                    <a:lstStyle/>
                    <a:p>
                      <a:r>
                        <a:rPr lang="en-US" sz="2400" b="0" dirty="0" smtClean="0"/>
                        <a:t>Tree &amp; Invasives Control</a:t>
                      </a:r>
                      <a:endParaRPr lang="en-US" sz="2400" b="0" dirty="0"/>
                    </a:p>
                  </a:txBody>
                  <a:tcPr>
                    <a:noFill/>
                  </a:tcPr>
                </a:tc>
                <a:tc>
                  <a:txBody>
                    <a:bodyPr/>
                    <a:lstStyle/>
                    <a:p>
                      <a:pPr algn="r"/>
                      <a:r>
                        <a:rPr lang="en-US" sz="2400" b="0" dirty="0" smtClean="0"/>
                        <a:t>3,200</a:t>
                      </a:r>
                      <a:endParaRPr lang="en-US" sz="2400" b="0" dirty="0"/>
                    </a:p>
                  </a:txBody>
                  <a:tcPr>
                    <a:noFill/>
                  </a:tcPr>
                </a:tc>
                <a:tc>
                  <a:txBody>
                    <a:bodyPr/>
                    <a:lstStyle/>
                    <a:p>
                      <a:pPr algn="r"/>
                      <a:r>
                        <a:rPr lang="en-US" sz="2400" b="0" dirty="0" smtClean="0"/>
                        <a:t>800</a:t>
                      </a:r>
                      <a:endParaRPr lang="en-US" sz="2400" b="0" dirty="0"/>
                    </a:p>
                  </a:txBody>
                  <a:tcPr>
                    <a:noFill/>
                  </a:tcPr>
                </a:tc>
              </a:tr>
              <a:tr h="425450">
                <a:tc>
                  <a:txBody>
                    <a:bodyPr/>
                    <a:lstStyle/>
                    <a:p>
                      <a:r>
                        <a:rPr lang="en-US" sz="2400" b="1" dirty="0" smtClean="0"/>
                        <a:t>Total Programs Expenses</a:t>
                      </a:r>
                      <a:endParaRPr lang="en-US" sz="2400" b="1" dirty="0"/>
                    </a:p>
                  </a:txBody>
                  <a:tcPr>
                    <a:noFill/>
                  </a:tcPr>
                </a:tc>
                <a:tc>
                  <a:txBody>
                    <a:bodyPr/>
                    <a:lstStyle/>
                    <a:p>
                      <a:pPr algn="r"/>
                      <a:r>
                        <a:rPr lang="en-US" sz="2400" b="1" dirty="0" smtClean="0"/>
                        <a:t>$22,949</a:t>
                      </a:r>
                      <a:endParaRPr lang="en-US" sz="2400" b="1" dirty="0"/>
                    </a:p>
                  </a:txBody>
                  <a:tcPr>
                    <a:noFill/>
                  </a:tcPr>
                </a:tc>
                <a:tc>
                  <a:txBody>
                    <a:bodyPr/>
                    <a:lstStyle/>
                    <a:p>
                      <a:pPr algn="r"/>
                      <a:r>
                        <a:rPr lang="en-US" sz="2400" b="1" dirty="0" smtClean="0"/>
                        <a:t>$26,997</a:t>
                      </a:r>
                      <a:endParaRPr lang="en-US" sz="2400" b="1" dirty="0"/>
                    </a:p>
                  </a:txBody>
                  <a:tcP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Treasurer’s Report</a:t>
            </a:r>
            <a:br>
              <a:rPr lang="en-US" dirty="0" smtClean="0"/>
            </a:br>
            <a:r>
              <a:rPr lang="en-US" dirty="0" smtClean="0"/>
              <a:t>Special Projects Expenses</a:t>
            </a:r>
            <a:endParaRPr lang="en-US" dirty="0"/>
          </a:p>
        </p:txBody>
      </p:sp>
      <p:graphicFrame>
        <p:nvGraphicFramePr>
          <p:cNvPr id="4" name="Content Placeholder 3"/>
          <p:cNvGraphicFramePr>
            <a:graphicFrameLocks noGrp="1"/>
          </p:cNvGraphicFramePr>
          <p:nvPr>
            <p:ph idx="1"/>
          </p:nvPr>
        </p:nvGraphicFramePr>
        <p:xfrm>
          <a:off x="533399" y="1600200"/>
          <a:ext cx="8077200" cy="3566160"/>
        </p:xfrm>
        <a:graphic>
          <a:graphicData uri="http://schemas.openxmlformats.org/drawingml/2006/table">
            <a:tbl>
              <a:tblPr firstRow="1" bandRow="1">
                <a:tableStyleId>{073A0DAA-6AF3-43AB-8588-CEC1D06C72B9}</a:tableStyleId>
              </a:tblPr>
              <a:tblGrid>
                <a:gridCol w="3962401"/>
                <a:gridCol w="2057400"/>
                <a:gridCol w="2057399"/>
              </a:tblGrid>
              <a:tr h="275167">
                <a:tc>
                  <a:txBody>
                    <a:bodyPr/>
                    <a:lstStyle/>
                    <a:p>
                      <a:endParaRPr lang="en-US" sz="2400" dirty="0"/>
                    </a:p>
                  </a:txBody>
                  <a:tcPr/>
                </a:tc>
                <a:tc>
                  <a:txBody>
                    <a:bodyPr/>
                    <a:lstStyle/>
                    <a:p>
                      <a:pPr algn="r"/>
                      <a:r>
                        <a:rPr lang="en-US" sz="2400" dirty="0" smtClean="0"/>
                        <a:t>2019</a:t>
                      </a:r>
                      <a:endParaRPr lang="en-US" sz="2400" dirty="0"/>
                    </a:p>
                  </a:txBody>
                  <a:tcPr/>
                </a:tc>
                <a:tc>
                  <a:txBody>
                    <a:bodyPr/>
                    <a:lstStyle/>
                    <a:p>
                      <a:pPr algn="r"/>
                      <a:r>
                        <a:rPr lang="en-US" sz="2400" dirty="0" smtClean="0"/>
                        <a:t>Jan – Sep 2020</a:t>
                      </a:r>
                      <a:endParaRPr lang="en-US" sz="2400" dirty="0"/>
                    </a:p>
                  </a:txBody>
                  <a:tcPr/>
                </a:tc>
              </a:tr>
              <a:tr h="275167">
                <a:tc>
                  <a:txBody>
                    <a:bodyPr/>
                    <a:lstStyle/>
                    <a:p>
                      <a:r>
                        <a:rPr lang="en-US" sz="2400" b="0" dirty="0" smtClean="0"/>
                        <a:t>Corwin Kiosk</a:t>
                      </a:r>
                      <a:endParaRPr lang="en-US" sz="2400" b="0" dirty="0"/>
                    </a:p>
                  </a:txBody>
                  <a:tcPr>
                    <a:noFill/>
                  </a:tcPr>
                </a:tc>
                <a:tc>
                  <a:txBody>
                    <a:bodyPr/>
                    <a:lstStyle/>
                    <a:p>
                      <a:pPr algn="r"/>
                      <a:r>
                        <a:rPr lang="en-US" sz="2400" b="0" dirty="0" smtClean="0"/>
                        <a:t>6,988</a:t>
                      </a:r>
                      <a:endParaRPr lang="en-US" sz="2400" b="0" dirty="0"/>
                    </a:p>
                  </a:txBody>
                  <a:tcPr>
                    <a:noFill/>
                  </a:tcPr>
                </a:tc>
                <a:tc>
                  <a:txBody>
                    <a:bodyPr/>
                    <a:lstStyle/>
                    <a:p>
                      <a:pPr algn="r"/>
                      <a:endParaRPr lang="en-US" sz="2400" b="0" dirty="0"/>
                    </a:p>
                  </a:txBody>
                  <a:tcPr>
                    <a:noFill/>
                  </a:tcPr>
                </a:tc>
              </a:tr>
              <a:tr h="275167">
                <a:tc>
                  <a:txBody>
                    <a:bodyPr/>
                    <a:lstStyle/>
                    <a:p>
                      <a:r>
                        <a:rPr lang="en-US" sz="2400" b="0" dirty="0" smtClean="0"/>
                        <a:t>Corwin Shelter</a:t>
                      </a:r>
                      <a:endParaRPr lang="en-US" sz="2400" b="0" dirty="0"/>
                    </a:p>
                  </a:txBody>
                  <a:tcPr>
                    <a:noFill/>
                  </a:tcPr>
                </a:tc>
                <a:tc>
                  <a:txBody>
                    <a:bodyPr/>
                    <a:lstStyle/>
                    <a:p>
                      <a:pPr algn="r"/>
                      <a:r>
                        <a:rPr lang="en-US" sz="2400" b="0" dirty="0" smtClean="0"/>
                        <a:t>1,646</a:t>
                      </a:r>
                      <a:endParaRPr lang="en-US" sz="2400" b="0" dirty="0"/>
                    </a:p>
                  </a:txBody>
                  <a:tcPr>
                    <a:noFill/>
                  </a:tcPr>
                </a:tc>
                <a:tc>
                  <a:txBody>
                    <a:bodyPr/>
                    <a:lstStyle/>
                    <a:p>
                      <a:pPr algn="r"/>
                      <a:r>
                        <a:rPr lang="en-US" sz="2400" b="0" dirty="0" smtClean="0"/>
                        <a:t>14,907</a:t>
                      </a:r>
                      <a:endParaRPr lang="en-US" sz="2400" b="0" dirty="0"/>
                    </a:p>
                  </a:txBody>
                  <a:tcPr>
                    <a:noFill/>
                  </a:tcPr>
                </a:tc>
              </a:tr>
              <a:tr h="275167">
                <a:tc>
                  <a:txBody>
                    <a:bodyPr/>
                    <a:lstStyle/>
                    <a:p>
                      <a:r>
                        <a:rPr lang="en-US" sz="2400" b="0" baseline="0" dirty="0" smtClean="0"/>
                        <a:t>LMSP 40</a:t>
                      </a:r>
                      <a:r>
                        <a:rPr lang="en-US" sz="2400" b="0" baseline="30000" dirty="0" smtClean="0"/>
                        <a:t>th</a:t>
                      </a:r>
                      <a:r>
                        <a:rPr lang="en-US" sz="2400" b="0" baseline="0" dirty="0" smtClean="0"/>
                        <a:t> Anniversary Festival</a:t>
                      </a: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5,881</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New Fence Installation</a:t>
                      </a:r>
                      <a:endParaRPr lang="en-US" sz="2400" b="0" dirty="0"/>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8,113</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Dangerous</a:t>
                      </a:r>
                      <a:r>
                        <a:rPr lang="en-US" sz="2400" b="0" baseline="0" dirty="0" smtClean="0"/>
                        <a:t> Intersection LED Stop Signs</a:t>
                      </a:r>
                      <a:endParaRPr lang="en-US" sz="2400" b="0" dirty="0"/>
                    </a:p>
                  </a:txBody>
                  <a:tcPr>
                    <a:noFill/>
                  </a:tcPr>
                </a:tc>
                <a:tc>
                  <a:txBody>
                    <a:bodyPr/>
                    <a:lstStyle/>
                    <a:p>
                      <a:pPr algn="r"/>
                      <a:r>
                        <a:rPr lang="en-US" sz="2400" b="0" dirty="0" smtClean="0"/>
                        <a:t>2,073</a:t>
                      </a:r>
                      <a:endParaRPr lang="en-US" sz="2400" b="0" dirty="0"/>
                    </a:p>
                  </a:txBody>
                  <a:tcPr>
                    <a:noFill/>
                  </a:tcPr>
                </a:tc>
                <a:tc>
                  <a:txBody>
                    <a:bodyPr/>
                    <a:lstStyle/>
                    <a:p>
                      <a:pPr algn="r"/>
                      <a:r>
                        <a:rPr lang="en-US" sz="2400" b="0" dirty="0" smtClean="0"/>
                        <a:t>4,389</a:t>
                      </a:r>
                      <a:endParaRPr lang="en-US" sz="2400" b="0" dirty="0"/>
                    </a:p>
                  </a:txBody>
                  <a:tcPr>
                    <a:noFill/>
                  </a:tcPr>
                </a:tc>
              </a:tr>
              <a:tr h="275167">
                <a:tc>
                  <a:txBody>
                    <a:bodyPr/>
                    <a:lstStyle/>
                    <a:p>
                      <a:r>
                        <a:rPr lang="en-US" sz="2400" b="1" dirty="0" smtClean="0"/>
                        <a:t>Total Special Projects</a:t>
                      </a:r>
                      <a:endParaRPr lang="en-US" sz="2400" b="1" dirty="0"/>
                    </a:p>
                  </a:txBody>
                  <a:tcPr>
                    <a:noFill/>
                  </a:tcPr>
                </a:tc>
                <a:tc>
                  <a:txBody>
                    <a:bodyPr/>
                    <a:lstStyle/>
                    <a:p>
                      <a:pPr algn="r"/>
                      <a:r>
                        <a:rPr lang="en-US" sz="2400" b="1" dirty="0" smtClean="0"/>
                        <a:t>$24,701</a:t>
                      </a:r>
                      <a:endParaRPr lang="en-US" sz="2400" b="1" dirty="0"/>
                    </a:p>
                  </a:txBody>
                  <a:tcPr>
                    <a:noFill/>
                  </a:tcPr>
                </a:tc>
                <a:tc>
                  <a:txBody>
                    <a:bodyPr/>
                    <a:lstStyle/>
                    <a:p>
                      <a:pPr algn="r"/>
                      <a:r>
                        <a:rPr lang="en-US" sz="2400" b="1" dirty="0" smtClean="0"/>
                        <a:t>$19,255</a:t>
                      </a:r>
                      <a:endParaRPr lang="en-US" sz="2400" b="1" dirty="0"/>
                    </a:p>
                  </a:txBody>
                  <a:tcP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Treasurer’s Report</a:t>
            </a:r>
            <a:br>
              <a:rPr lang="en-US" dirty="0" smtClean="0"/>
            </a:br>
            <a:r>
              <a:rPr lang="en-US" dirty="0" smtClean="0"/>
              <a:t>Trail Maintenance Expenses</a:t>
            </a:r>
            <a:endParaRPr lang="en-US" dirty="0"/>
          </a:p>
        </p:txBody>
      </p:sp>
      <p:graphicFrame>
        <p:nvGraphicFramePr>
          <p:cNvPr id="4" name="Content Placeholder 3"/>
          <p:cNvGraphicFramePr>
            <a:graphicFrameLocks noGrp="1"/>
          </p:cNvGraphicFramePr>
          <p:nvPr>
            <p:ph idx="1"/>
          </p:nvPr>
        </p:nvGraphicFramePr>
        <p:xfrm>
          <a:off x="533399" y="1600200"/>
          <a:ext cx="8077200" cy="2743200"/>
        </p:xfrm>
        <a:graphic>
          <a:graphicData uri="http://schemas.openxmlformats.org/drawingml/2006/table">
            <a:tbl>
              <a:tblPr firstRow="1" bandRow="1">
                <a:tableStyleId>{073A0DAA-6AF3-43AB-8588-CEC1D06C72B9}</a:tableStyleId>
              </a:tblPr>
              <a:tblGrid>
                <a:gridCol w="3962401"/>
                <a:gridCol w="2057400"/>
                <a:gridCol w="2057399"/>
              </a:tblGrid>
              <a:tr h="275167">
                <a:tc>
                  <a:txBody>
                    <a:bodyPr/>
                    <a:lstStyle/>
                    <a:p>
                      <a:endParaRPr lang="en-US" sz="2400" dirty="0"/>
                    </a:p>
                  </a:txBody>
                  <a:tcPr/>
                </a:tc>
                <a:tc>
                  <a:txBody>
                    <a:bodyPr/>
                    <a:lstStyle/>
                    <a:p>
                      <a:pPr algn="r"/>
                      <a:r>
                        <a:rPr lang="en-US" sz="2400" dirty="0" smtClean="0"/>
                        <a:t>2019</a:t>
                      </a:r>
                      <a:endParaRPr lang="en-US" sz="2400" dirty="0"/>
                    </a:p>
                  </a:txBody>
                  <a:tcPr/>
                </a:tc>
                <a:tc>
                  <a:txBody>
                    <a:bodyPr/>
                    <a:lstStyle/>
                    <a:p>
                      <a:pPr algn="r"/>
                      <a:r>
                        <a:rPr lang="en-US" sz="2400" dirty="0" smtClean="0"/>
                        <a:t>Jan – Sep 2020</a:t>
                      </a:r>
                      <a:endParaRPr lang="en-US" sz="2400" dirty="0"/>
                    </a:p>
                  </a:txBody>
                  <a:tcPr/>
                </a:tc>
              </a:tr>
              <a:tr h="275167">
                <a:tc>
                  <a:txBody>
                    <a:bodyPr/>
                    <a:lstStyle/>
                    <a:p>
                      <a:r>
                        <a:rPr lang="en-US" sz="2400" b="0" dirty="0" smtClean="0"/>
                        <a:t>Equipment Purchase &amp; Rental</a:t>
                      </a:r>
                      <a:endParaRPr lang="en-US" sz="2400" b="0" dirty="0"/>
                    </a:p>
                  </a:txBody>
                  <a:tcPr>
                    <a:noFill/>
                  </a:tcPr>
                </a:tc>
                <a:tc>
                  <a:txBody>
                    <a:bodyPr/>
                    <a:lstStyle/>
                    <a:p>
                      <a:pPr algn="r"/>
                      <a:endParaRPr lang="en-US" sz="2400" b="0" dirty="0"/>
                    </a:p>
                  </a:txBody>
                  <a:tcPr>
                    <a:noFill/>
                  </a:tcPr>
                </a:tc>
                <a:tc>
                  <a:txBody>
                    <a:bodyPr/>
                    <a:lstStyle/>
                    <a:p>
                      <a:pPr algn="r"/>
                      <a:r>
                        <a:rPr lang="en-US" sz="2400" b="0" dirty="0" smtClean="0"/>
                        <a:t>916</a:t>
                      </a:r>
                      <a:endParaRPr lang="en-US" sz="2400" b="0" dirty="0"/>
                    </a:p>
                  </a:txBody>
                  <a:tcPr>
                    <a:noFill/>
                  </a:tcPr>
                </a:tc>
              </a:tr>
              <a:tr h="275167">
                <a:tc>
                  <a:txBody>
                    <a:bodyPr/>
                    <a:lstStyle/>
                    <a:p>
                      <a:r>
                        <a:rPr lang="en-US" sz="2400" b="0" dirty="0" smtClean="0"/>
                        <a:t>Equip</a:t>
                      </a:r>
                      <a:r>
                        <a:rPr lang="en-US" sz="2400" b="0" baseline="0" dirty="0" smtClean="0"/>
                        <a:t> Storage &amp; Maintenance</a:t>
                      </a:r>
                      <a:endParaRPr lang="en-US" sz="2400" b="0" dirty="0"/>
                    </a:p>
                  </a:txBody>
                  <a:tcPr>
                    <a:noFill/>
                  </a:tcPr>
                </a:tc>
                <a:tc>
                  <a:txBody>
                    <a:bodyPr/>
                    <a:lstStyle/>
                    <a:p>
                      <a:pPr algn="r"/>
                      <a:r>
                        <a:rPr lang="en-US" sz="2400" b="0" dirty="0" smtClean="0"/>
                        <a:t>2,914</a:t>
                      </a:r>
                      <a:endParaRPr lang="en-US" sz="2400" b="0" dirty="0"/>
                    </a:p>
                  </a:txBody>
                  <a:tcPr>
                    <a:noFill/>
                  </a:tcPr>
                </a:tc>
                <a:tc>
                  <a:txBody>
                    <a:bodyPr/>
                    <a:lstStyle/>
                    <a:p>
                      <a:pPr algn="r"/>
                      <a:r>
                        <a:rPr lang="en-US" sz="2400" b="0" dirty="0" smtClean="0"/>
                        <a:t>2,517</a:t>
                      </a:r>
                      <a:endParaRPr lang="en-US" sz="2400" b="0" dirty="0"/>
                    </a:p>
                  </a:txBody>
                  <a:tcPr>
                    <a:noFill/>
                  </a:tcPr>
                </a:tc>
              </a:tr>
              <a:tr h="275167">
                <a:tc>
                  <a:txBody>
                    <a:bodyPr/>
                    <a:lstStyle/>
                    <a:p>
                      <a:r>
                        <a:rPr lang="en-US" sz="2400" b="0" baseline="0" dirty="0" smtClean="0"/>
                        <a:t>Fence Repair &amp; Maintenance</a:t>
                      </a: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1,473</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348</a:t>
                      </a:r>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General Trail Maintenance</a:t>
                      </a:r>
                      <a:endParaRPr lang="en-US" sz="2400" b="0" dirty="0"/>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485</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1,100</a:t>
                      </a:r>
                      <a:endParaRPr lang="en-US" sz="2400" b="0" kern="1200" dirty="0">
                        <a:solidFill>
                          <a:schemeClr val="dk1"/>
                        </a:solidFill>
                        <a:latin typeface="+mn-lt"/>
                        <a:ea typeface="+mn-ea"/>
                        <a:cs typeface="+mn-cs"/>
                      </a:endParaRPr>
                    </a:p>
                  </a:txBody>
                  <a:tcPr>
                    <a:noFill/>
                  </a:tcPr>
                </a:tc>
              </a:tr>
              <a:tr h="275167">
                <a:tc>
                  <a:txBody>
                    <a:bodyPr/>
                    <a:lstStyle/>
                    <a:p>
                      <a:r>
                        <a:rPr lang="en-US" sz="2400" b="1" dirty="0" smtClean="0"/>
                        <a:t>Total Trail Maintenance</a:t>
                      </a:r>
                      <a:endParaRPr lang="en-US" sz="2400" b="1" dirty="0"/>
                    </a:p>
                  </a:txBody>
                  <a:tcPr>
                    <a:noFill/>
                  </a:tcPr>
                </a:tc>
                <a:tc>
                  <a:txBody>
                    <a:bodyPr/>
                    <a:lstStyle/>
                    <a:p>
                      <a:pPr algn="r"/>
                      <a:r>
                        <a:rPr lang="en-US" sz="2400" b="1" dirty="0" smtClean="0"/>
                        <a:t>$4,872</a:t>
                      </a:r>
                      <a:endParaRPr lang="en-US" sz="2400" b="1" dirty="0"/>
                    </a:p>
                  </a:txBody>
                  <a:tcPr>
                    <a:noFill/>
                  </a:tcPr>
                </a:tc>
                <a:tc>
                  <a:txBody>
                    <a:bodyPr/>
                    <a:lstStyle/>
                    <a:p>
                      <a:pPr algn="r"/>
                      <a:r>
                        <a:rPr lang="en-US" sz="2400" b="1" dirty="0" smtClean="0"/>
                        <a:t>$4,880</a:t>
                      </a:r>
                      <a:endParaRPr lang="en-US" sz="2400" b="1" dirty="0"/>
                    </a:p>
                  </a:txBody>
                  <a:tcP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Treasurer’s Report</a:t>
            </a:r>
            <a:br>
              <a:rPr lang="en-US" dirty="0" smtClean="0"/>
            </a:br>
            <a:r>
              <a:rPr lang="en-US" dirty="0" smtClean="0"/>
              <a:t>Administration Expenses</a:t>
            </a:r>
            <a:endParaRPr lang="en-US" dirty="0"/>
          </a:p>
        </p:txBody>
      </p:sp>
      <p:graphicFrame>
        <p:nvGraphicFramePr>
          <p:cNvPr id="4" name="Content Placeholder 3"/>
          <p:cNvGraphicFramePr>
            <a:graphicFrameLocks noGrp="1"/>
          </p:cNvGraphicFramePr>
          <p:nvPr>
            <p:ph idx="1"/>
          </p:nvPr>
        </p:nvGraphicFramePr>
        <p:xfrm>
          <a:off x="533399" y="1600200"/>
          <a:ext cx="8077200" cy="2743200"/>
        </p:xfrm>
        <a:graphic>
          <a:graphicData uri="http://schemas.openxmlformats.org/drawingml/2006/table">
            <a:tbl>
              <a:tblPr firstRow="1" bandRow="1">
                <a:tableStyleId>{073A0DAA-6AF3-43AB-8588-CEC1D06C72B9}</a:tableStyleId>
              </a:tblPr>
              <a:tblGrid>
                <a:gridCol w="3962401"/>
                <a:gridCol w="2057400"/>
                <a:gridCol w="2057399"/>
              </a:tblGrid>
              <a:tr h="275167">
                <a:tc>
                  <a:txBody>
                    <a:bodyPr/>
                    <a:lstStyle/>
                    <a:p>
                      <a:endParaRPr lang="en-US" sz="2400" dirty="0"/>
                    </a:p>
                  </a:txBody>
                  <a:tcPr/>
                </a:tc>
                <a:tc>
                  <a:txBody>
                    <a:bodyPr/>
                    <a:lstStyle/>
                    <a:p>
                      <a:pPr algn="r"/>
                      <a:r>
                        <a:rPr lang="en-US" sz="2400" dirty="0" smtClean="0"/>
                        <a:t>2019</a:t>
                      </a:r>
                      <a:endParaRPr lang="en-US" sz="2400" dirty="0"/>
                    </a:p>
                  </a:txBody>
                  <a:tcPr/>
                </a:tc>
                <a:tc>
                  <a:txBody>
                    <a:bodyPr/>
                    <a:lstStyle/>
                    <a:p>
                      <a:pPr algn="r"/>
                      <a:r>
                        <a:rPr lang="en-US" sz="2400" dirty="0" smtClean="0"/>
                        <a:t>Jan – Sep 2020</a:t>
                      </a:r>
                      <a:endParaRPr lang="en-US" sz="2400" dirty="0"/>
                    </a:p>
                  </a:txBody>
                  <a:tcPr/>
                </a:tc>
              </a:tr>
              <a:tr h="275167">
                <a:tc>
                  <a:txBody>
                    <a:bodyPr/>
                    <a:lstStyle/>
                    <a:p>
                      <a:r>
                        <a:rPr lang="en-US" sz="2400" b="0" dirty="0" smtClean="0"/>
                        <a:t>Administrative Expenses</a:t>
                      </a:r>
                      <a:endParaRPr lang="en-US" sz="2400" b="0" dirty="0"/>
                    </a:p>
                  </a:txBody>
                  <a:tcPr>
                    <a:noFill/>
                  </a:tcPr>
                </a:tc>
                <a:tc>
                  <a:txBody>
                    <a:bodyPr/>
                    <a:lstStyle/>
                    <a:p>
                      <a:pPr algn="r"/>
                      <a:r>
                        <a:rPr lang="en-US" sz="2400" b="0" dirty="0" smtClean="0"/>
                        <a:t>903</a:t>
                      </a:r>
                      <a:endParaRPr lang="en-US" sz="2400" b="0" dirty="0"/>
                    </a:p>
                  </a:txBody>
                  <a:tcPr>
                    <a:noFill/>
                  </a:tcPr>
                </a:tc>
                <a:tc>
                  <a:txBody>
                    <a:bodyPr/>
                    <a:lstStyle/>
                    <a:p>
                      <a:pPr algn="r"/>
                      <a:r>
                        <a:rPr lang="en-US" sz="2400" b="0" dirty="0" smtClean="0"/>
                        <a:t>1,887</a:t>
                      </a:r>
                      <a:endParaRPr lang="en-US" sz="2400" b="0" dirty="0"/>
                    </a:p>
                  </a:txBody>
                  <a:tcPr>
                    <a:noFill/>
                  </a:tcPr>
                </a:tc>
              </a:tr>
              <a:tr h="275167">
                <a:tc>
                  <a:txBody>
                    <a:bodyPr/>
                    <a:lstStyle/>
                    <a:p>
                      <a:r>
                        <a:rPr lang="en-US" sz="2400" b="0" dirty="0" smtClean="0"/>
                        <a:t>Annual Meeting</a:t>
                      </a:r>
                      <a:endParaRPr lang="en-US" sz="2400" b="0" dirty="0"/>
                    </a:p>
                  </a:txBody>
                  <a:tcPr>
                    <a:noFill/>
                  </a:tcPr>
                </a:tc>
                <a:tc>
                  <a:txBody>
                    <a:bodyPr/>
                    <a:lstStyle/>
                    <a:p>
                      <a:pPr algn="r"/>
                      <a:r>
                        <a:rPr lang="en-US" sz="2400" b="0" dirty="0" smtClean="0"/>
                        <a:t>335</a:t>
                      </a:r>
                      <a:endParaRPr lang="en-US" sz="2400" b="0" dirty="0"/>
                    </a:p>
                  </a:txBody>
                  <a:tcPr>
                    <a:noFill/>
                  </a:tcPr>
                </a:tc>
                <a:tc>
                  <a:txBody>
                    <a:bodyPr/>
                    <a:lstStyle/>
                    <a:p>
                      <a:pPr algn="r"/>
                      <a:endParaRPr lang="en-US" sz="2400" b="0" dirty="0"/>
                    </a:p>
                  </a:txBody>
                  <a:tcPr>
                    <a:noFill/>
                  </a:tcPr>
                </a:tc>
              </a:tr>
              <a:tr h="275167">
                <a:tc>
                  <a:txBody>
                    <a:bodyPr/>
                    <a:lstStyle/>
                    <a:p>
                      <a:r>
                        <a:rPr lang="en-US" sz="2400" b="0" baseline="0" dirty="0" smtClean="0"/>
                        <a:t>Legal and Insurance</a:t>
                      </a: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4,919</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4,613</a:t>
                      </a:r>
                      <a:endParaRPr lang="en-US" sz="2400" b="0" kern="1200" dirty="0">
                        <a:solidFill>
                          <a:schemeClr val="dk1"/>
                        </a:solidFill>
                        <a:latin typeface="+mn-lt"/>
                        <a:ea typeface="+mn-ea"/>
                        <a:cs typeface="+mn-cs"/>
                      </a:endParaRPr>
                    </a:p>
                  </a:txBody>
                  <a:tcPr>
                    <a:noFill/>
                  </a:tcPr>
                </a:tc>
              </a:tr>
              <a:tr h="275167">
                <a:tc>
                  <a:txBody>
                    <a:bodyPr/>
                    <a:lstStyle/>
                    <a:p>
                      <a:r>
                        <a:rPr lang="en-US" sz="2400" b="0" dirty="0" smtClean="0"/>
                        <a:t>Banking Services</a:t>
                      </a:r>
                      <a:endParaRPr lang="en-US" sz="2400" b="0" dirty="0"/>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635</a:t>
                      </a:r>
                      <a:endParaRPr lang="en-US" sz="2400" b="0" kern="1200" dirty="0">
                        <a:solidFill>
                          <a:schemeClr val="dk1"/>
                        </a:solidFill>
                        <a:latin typeface="+mn-lt"/>
                        <a:ea typeface="+mn-ea"/>
                        <a:cs typeface="+mn-cs"/>
                      </a:endParaRPr>
                    </a:p>
                  </a:txBody>
                  <a:tcPr>
                    <a:noFill/>
                  </a:tcPr>
                </a:tc>
                <a:tc>
                  <a:txBody>
                    <a:bodyPr/>
                    <a:lstStyle/>
                    <a:p>
                      <a:pPr marL="0" algn="r" defTabSz="914400" rtl="0" eaLnBrk="1" latinLnBrk="0" hangingPunct="1"/>
                      <a:r>
                        <a:rPr lang="en-US" sz="2400" b="0" kern="1200" dirty="0" smtClean="0">
                          <a:solidFill>
                            <a:schemeClr val="dk1"/>
                          </a:solidFill>
                          <a:latin typeface="+mn-lt"/>
                          <a:ea typeface="+mn-ea"/>
                          <a:cs typeface="+mn-cs"/>
                        </a:rPr>
                        <a:t>324</a:t>
                      </a:r>
                      <a:endParaRPr lang="en-US" sz="2400" b="0" kern="1200" dirty="0">
                        <a:solidFill>
                          <a:schemeClr val="dk1"/>
                        </a:solidFill>
                        <a:latin typeface="+mn-lt"/>
                        <a:ea typeface="+mn-ea"/>
                        <a:cs typeface="+mn-cs"/>
                      </a:endParaRPr>
                    </a:p>
                  </a:txBody>
                  <a:tcPr>
                    <a:noFill/>
                  </a:tcPr>
                </a:tc>
              </a:tr>
              <a:tr h="275167">
                <a:tc>
                  <a:txBody>
                    <a:bodyPr/>
                    <a:lstStyle/>
                    <a:p>
                      <a:r>
                        <a:rPr lang="en-US" sz="2400" b="1" dirty="0" smtClean="0"/>
                        <a:t>Total</a:t>
                      </a:r>
                      <a:r>
                        <a:rPr lang="en-US" sz="2400" b="1" baseline="0" dirty="0" smtClean="0"/>
                        <a:t> Administration</a:t>
                      </a:r>
                      <a:endParaRPr lang="en-US" sz="2400" b="1" dirty="0"/>
                    </a:p>
                  </a:txBody>
                  <a:tcPr>
                    <a:noFill/>
                  </a:tcPr>
                </a:tc>
                <a:tc>
                  <a:txBody>
                    <a:bodyPr/>
                    <a:lstStyle/>
                    <a:p>
                      <a:pPr algn="r"/>
                      <a:r>
                        <a:rPr lang="en-US" sz="2400" b="1" dirty="0" smtClean="0"/>
                        <a:t>$6,792</a:t>
                      </a:r>
                      <a:endParaRPr lang="en-US" sz="2400" b="1" dirty="0"/>
                    </a:p>
                  </a:txBody>
                  <a:tcPr>
                    <a:noFill/>
                  </a:tcPr>
                </a:tc>
                <a:tc>
                  <a:txBody>
                    <a:bodyPr/>
                    <a:lstStyle/>
                    <a:p>
                      <a:pPr algn="r"/>
                      <a:r>
                        <a:rPr lang="en-US" sz="2400" b="1" dirty="0" smtClean="0"/>
                        <a:t>$6,824</a:t>
                      </a:r>
                      <a:endParaRPr lang="en-US" sz="2400" b="1" dirty="0"/>
                    </a:p>
                  </a:txBody>
                  <a:tcP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FLMSP By the Numbers</a:t>
            </a:r>
            <a:endParaRPr lang="en-US" dirty="0"/>
          </a:p>
        </p:txBody>
      </p:sp>
      <p:sp>
        <p:nvSpPr>
          <p:cNvPr id="3" name="Content Placeholder 2"/>
          <p:cNvSpPr>
            <a:spLocks noGrp="1"/>
          </p:cNvSpPr>
          <p:nvPr>
            <p:ph idx="1"/>
          </p:nvPr>
        </p:nvSpPr>
        <p:spPr/>
        <p:txBody>
          <a:bodyPr>
            <a:normAutofit/>
          </a:bodyPr>
          <a:lstStyle/>
          <a:p>
            <a:pPr>
              <a:buNone/>
              <a:tabLst>
                <a:tab pos="1371600" algn="r"/>
                <a:tab pos="1644650" algn="l"/>
                <a:tab pos="5943600" algn="l"/>
              </a:tabLst>
            </a:pPr>
            <a:r>
              <a:rPr lang="en-US" dirty="0" smtClean="0"/>
              <a:t> 									</a:t>
            </a:r>
            <a:r>
              <a:rPr lang="en-US" u="sng" dirty="0" smtClean="0"/>
              <a:t>vs. 12/31/19</a:t>
            </a:r>
          </a:p>
          <a:p>
            <a:pPr>
              <a:buNone/>
              <a:tabLst>
                <a:tab pos="1371600" algn="r"/>
                <a:tab pos="1644650" algn="l"/>
                <a:tab pos="5943600" algn="l"/>
              </a:tabLst>
            </a:pPr>
            <a:r>
              <a:rPr lang="en-US" dirty="0" smtClean="0"/>
              <a:t>	3,759		Volunteer Hours  		- 17%</a:t>
            </a:r>
          </a:p>
          <a:p>
            <a:pPr>
              <a:buNone/>
              <a:tabLst>
                <a:tab pos="1371600" algn="r"/>
                <a:tab pos="1644650" algn="l"/>
                <a:tab pos="5943600" algn="l"/>
              </a:tabLst>
            </a:pPr>
            <a:r>
              <a:rPr lang="en-US" dirty="0" smtClean="0"/>
              <a:t> 		390	Members		+ 25%</a:t>
            </a:r>
          </a:p>
          <a:p>
            <a:pPr>
              <a:buNone/>
              <a:tabLst>
                <a:tab pos="1371600" algn="r"/>
                <a:tab pos="1644650" algn="l"/>
                <a:tab pos="5943600" algn="l"/>
              </a:tabLst>
            </a:pPr>
            <a:r>
              <a:rPr lang="en-US" dirty="0" smtClean="0"/>
              <a:t> 		2,392	Receive our TrailMail		- 2%	</a:t>
            </a:r>
          </a:p>
          <a:p>
            <a:pPr>
              <a:buNone/>
              <a:tabLst>
                <a:tab pos="1371600" algn="r"/>
                <a:tab pos="1644650" algn="l"/>
                <a:tab pos="5943600" algn="l"/>
              </a:tabLst>
            </a:pPr>
            <a:r>
              <a:rPr lang="en-US" dirty="0" smtClean="0"/>
              <a:t> 		1,655	Facebook Followers		+ 2%</a:t>
            </a:r>
          </a:p>
          <a:p>
            <a:pPr>
              <a:buNone/>
              <a:tabLst>
                <a:tab pos="1371600" algn="r"/>
                <a:tab pos="1644650" algn="l"/>
                <a:tab pos="5943600" algn="l"/>
              </a:tabLst>
            </a:pPr>
            <a:r>
              <a:rPr lang="en-US" dirty="0" smtClean="0"/>
              <a:t> 		57	Twitter Followers		+ 0%</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Trail Usage</a:t>
            </a:r>
            <a:endParaRPr lang="en-US" dirty="0"/>
          </a:p>
        </p:txBody>
      </p:sp>
      <p:graphicFrame>
        <p:nvGraphicFramePr>
          <p:cNvPr id="4" name="Content Placeholder 3"/>
          <p:cNvGraphicFramePr>
            <a:graphicFrameLocks noGrp="1"/>
          </p:cNvGraphicFramePr>
          <p:nvPr>
            <p:ph idx="1"/>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8534400" y="1905000"/>
            <a:ext cx="381000" cy="369332"/>
          </a:xfrm>
          <a:prstGeom prst="rect">
            <a:avLst/>
          </a:prstGeom>
          <a:noFill/>
        </p:spPr>
        <p:txBody>
          <a:bodyPr wrap="square" rtlCol="0">
            <a:spAutoFit/>
          </a:bodyPr>
          <a:lstStyle/>
          <a:p>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FLMSP Mission</a:t>
            </a:r>
            <a:endParaRPr lang="en-US" dirty="0"/>
          </a:p>
        </p:txBody>
      </p:sp>
      <p:sp>
        <p:nvSpPr>
          <p:cNvPr id="3" name="Content Placeholder 2"/>
          <p:cNvSpPr>
            <a:spLocks noGrp="1"/>
          </p:cNvSpPr>
          <p:nvPr>
            <p:ph idx="1"/>
          </p:nvPr>
        </p:nvSpPr>
        <p:spPr/>
        <p:txBody>
          <a:bodyPr/>
          <a:lstStyle/>
          <a:p>
            <a:pPr marL="0" indent="0">
              <a:buNone/>
            </a:pPr>
            <a:r>
              <a:rPr lang="en-US" dirty="0" smtClean="0"/>
              <a:t>Create a rewarding user experience on the Little Miami State Park trail by improving its:</a:t>
            </a:r>
          </a:p>
          <a:p>
            <a:pPr lvl="1"/>
            <a:r>
              <a:rPr lang="en-US" dirty="0" smtClean="0"/>
              <a:t>Safety</a:t>
            </a:r>
          </a:p>
          <a:p>
            <a:pPr lvl="1"/>
            <a:r>
              <a:rPr lang="en-US" dirty="0" smtClean="0"/>
              <a:t>Condition</a:t>
            </a:r>
          </a:p>
          <a:p>
            <a:pPr lvl="1"/>
            <a:r>
              <a:rPr lang="en-US" dirty="0" smtClean="0"/>
              <a:t>Convenience and</a:t>
            </a:r>
          </a:p>
          <a:p>
            <a:pPr lvl="1"/>
            <a:r>
              <a:rPr lang="en-US" dirty="0" smtClean="0"/>
              <a:t>Beauty</a:t>
            </a:r>
          </a:p>
          <a:p>
            <a:pPr marL="0" indent="0">
              <a:buNone/>
            </a:pPr>
            <a:r>
              <a:rPr lang="en-US" dirty="0" smtClean="0"/>
              <a:t>… in a manner consistent with its natural river setting.</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Accomplishments - Safety</a:t>
            </a:r>
            <a:endParaRPr lang="en-US" dirty="0"/>
          </a:p>
        </p:txBody>
      </p:sp>
      <p:sp>
        <p:nvSpPr>
          <p:cNvPr id="3" name="Content Placeholder 2"/>
          <p:cNvSpPr>
            <a:spLocks noGrp="1"/>
          </p:cNvSpPr>
          <p:nvPr>
            <p:ph idx="1"/>
          </p:nvPr>
        </p:nvSpPr>
        <p:spPr/>
        <p:txBody>
          <a:bodyPr/>
          <a:lstStyle/>
          <a:p>
            <a:r>
              <a:rPr lang="en-US" dirty="0" smtClean="0"/>
              <a:t>Intersection painting and signage</a:t>
            </a:r>
          </a:p>
          <a:p>
            <a:r>
              <a:rPr lang="en-US" dirty="0" smtClean="0"/>
              <a:t>Intersection site line clearance</a:t>
            </a:r>
          </a:p>
          <a:p>
            <a:r>
              <a:rPr lang="en-US" dirty="0" smtClean="0"/>
              <a:t>Flashing stop signs</a:t>
            </a:r>
          </a:p>
          <a:p>
            <a:r>
              <a:rPr lang="en-US" dirty="0" smtClean="0"/>
              <a:t>Fence building and repairs</a:t>
            </a:r>
          </a:p>
          <a:p>
            <a:r>
              <a:rPr lang="en-US" dirty="0" smtClean="0"/>
              <a:t>Sentinel program</a:t>
            </a:r>
          </a:p>
          <a:p>
            <a:r>
              <a:rPr lang="en-US" dirty="0" smtClean="0"/>
              <a:t>Helmet give-away</a:t>
            </a:r>
          </a:p>
        </p:txBody>
      </p:sp>
      <p:pic>
        <p:nvPicPr>
          <p:cNvPr id="14338" name="Picture 2"/>
          <p:cNvPicPr>
            <a:picLocks noChangeAspect="1" noChangeArrowheads="1"/>
          </p:cNvPicPr>
          <p:nvPr/>
        </p:nvPicPr>
        <p:blipFill>
          <a:blip r:embed="rId3" cstate="print"/>
          <a:srcRect/>
          <a:stretch>
            <a:fillRect/>
          </a:stretch>
        </p:blipFill>
        <p:spPr bwMode="auto">
          <a:xfrm>
            <a:off x="5486400" y="3429000"/>
            <a:ext cx="30480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Accomplishments – Trail Condition</a:t>
            </a:r>
            <a:endParaRPr lang="en-US" dirty="0"/>
          </a:p>
        </p:txBody>
      </p:sp>
      <p:sp>
        <p:nvSpPr>
          <p:cNvPr id="3" name="Content Placeholder 2"/>
          <p:cNvSpPr>
            <a:spLocks noGrp="1"/>
          </p:cNvSpPr>
          <p:nvPr>
            <p:ph sz="half" idx="1"/>
          </p:nvPr>
        </p:nvSpPr>
        <p:spPr/>
        <p:txBody>
          <a:bodyPr>
            <a:normAutofit/>
          </a:bodyPr>
          <a:lstStyle/>
          <a:p>
            <a:r>
              <a:rPr lang="en-US" sz="3200" dirty="0" smtClean="0"/>
              <a:t>Trail Blowing</a:t>
            </a:r>
          </a:p>
          <a:p>
            <a:r>
              <a:rPr lang="en-US" sz="3200" dirty="0" smtClean="0"/>
              <a:t>Bump Grinding</a:t>
            </a:r>
          </a:p>
          <a:p>
            <a:r>
              <a:rPr lang="en-US" sz="3200" dirty="0" smtClean="0"/>
              <a:t>Crack Filling</a:t>
            </a:r>
          </a:p>
          <a:p>
            <a:r>
              <a:rPr lang="en-US" sz="3200" dirty="0" smtClean="0"/>
              <a:t>ODNR culvert and ditch clearing</a:t>
            </a:r>
            <a:endParaRPr lang="en-US" sz="3200" dirty="0"/>
          </a:p>
        </p:txBody>
      </p:sp>
      <p:sp>
        <p:nvSpPr>
          <p:cNvPr id="5" name="Content Placeholder 4"/>
          <p:cNvSpPr>
            <a:spLocks noGrp="1"/>
          </p:cNvSpPr>
          <p:nvPr>
            <p:ph sz="half" idx="2"/>
          </p:nvPr>
        </p:nvSpPr>
        <p:spPr/>
        <p:txBody>
          <a:bodyPr/>
          <a:lstStyle/>
          <a:p>
            <a:endParaRPr lang="en-US"/>
          </a:p>
        </p:txBody>
      </p:sp>
      <p:pic>
        <p:nvPicPr>
          <p:cNvPr id="12290" name="Picture 2" descr="2020.10 BumpGrinding Jeri on blower 600"/>
          <p:cNvPicPr>
            <a:picLocks noChangeAspect="1" noChangeArrowheads="1"/>
          </p:cNvPicPr>
          <p:nvPr/>
        </p:nvPicPr>
        <p:blipFill>
          <a:blip r:embed="rId3" cstate="print"/>
          <a:srcRect l="14286" t="26190" r="23214" b="14286"/>
          <a:stretch>
            <a:fillRect/>
          </a:stretch>
        </p:blipFill>
        <p:spPr bwMode="auto">
          <a:xfrm>
            <a:off x="4328160" y="1676400"/>
            <a:ext cx="4480560" cy="3200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t>Accomplishments – Trail Convenience</a:t>
            </a:r>
            <a:endParaRPr lang="en-US" dirty="0"/>
          </a:p>
        </p:txBody>
      </p:sp>
      <p:sp>
        <p:nvSpPr>
          <p:cNvPr id="3" name="Content Placeholder 2"/>
          <p:cNvSpPr>
            <a:spLocks noGrp="1"/>
          </p:cNvSpPr>
          <p:nvPr>
            <p:ph idx="1"/>
          </p:nvPr>
        </p:nvSpPr>
        <p:spPr/>
        <p:txBody>
          <a:bodyPr/>
          <a:lstStyle/>
          <a:p>
            <a:r>
              <a:rPr lang="en-US" dirty="0" smtClean="0"/>
              <a:t>Portable Toilets</a:t>
            </a:r>
          </a:p>
          <a:p>
            <a:r>
              <a:rPr lang="en-US" dirty="0" smtClean="0"/>
              <a:t>Benches</a:t>
            </a:r>
          </a:p>
          <a:p>
            <a:r>
              <a:rPr lang="en-US" dirty="0" smtClean="0"/>
              <a:t>Kiosks</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114799" y="1600200"/>
            <a:ext cx="3373105" cy="2514600"/>
          </a:xfrm>
          <a:prstGeom prst="rect">
            <a:avLst/>
          </a:prstGeom>
          <a:noFill/>
          <a:ln w="9525">
            <a:noFill/>
            <a:miter lim="800000"/>
            <a:headEnd/>
            <a:tailEnd/>
          </a:ln>
        </p:spPr>
      </p:pic>
      <p:pic>
        <p:nvPicPr>
          <p:cNvPr id="5" name="Picture 4" descr="A picture containing sitting, bunch, table, group&#10;&#10;Description automatically generated">
            <a:extLst>
              <a:ext uri="{FF2B5EF4-FFF2-40B4-BE49-F238E27FC236}">
                <a16:creationId xmlns="" xmlns:a16="http://schemas.microsoft.com/office/drawing/2014/main" id="{D3E24AD9-C257-3245-997D-CEE0768DAC6F}"/>
              </a:ext>
            </a:extLst>
          </p:cNvPr>
          <p:cNvPicPr>
            <a:picLocks/>
          </p:cNvPicPr>
          <p:nvPr/>
        </p:nvPicPr>
        <p:blipFill>
          <a:blip r:embed="rId4" cstate="print"/>
          <a:stretch>
            <a:fillRect/>
          </a:stretch>
        </p:blipFill>
        <p:spPr>
          <a:xfrm rot="10800000">
            <a:off x="914400" y="3962400"/>
            <a:ext cx="2743200" cy="2133600"/>
          </a:xfrm>
          <a:prstGeom prst="rect">
            <a:avLst/>
          </a:prstGeom>
        </p:spPr>
      </p:pic>
      <p:pic>
        <p:nvPicPr>
          <p:cNvPr id="6" name="Content Placeholder 12" descr="Milford&#10;&#10;Description automatically generated">
            <a:extLst>
              <a:ext uri="{FF2B5EF4-FFF2-40B4-BE49-F238E27FC236}">
                <a16:creationId xmlns="" xmlns:a16="http://schemas.microsoft.com/office/drawing/2014/main" id="{DA03693A-DAD7-A14E-8310-B4D1EC8E351D}"/>
              </a:ext>
            </a:extLst>
          </p:cNvPr>
          <p:cNvPicPr>
            <a:picLocks/>
          </p:cNvPicPr>
          <p:nvPr/>
        </p:nvPicPr>
        <p:blipFill>
          <a:blip r:embed="rId5" cstate="print"/>
          <a:stretch>
            <a:fillRect/>
          </a:stretch>
        </p:blipFill>
        <p:spPr>
          <a:xfrm>
            <a:off x="4648200" y="4419600"/>
            <a:ext cx="2895600" cy="1828800"/>
          </a:xfrm>
          <a:prstGeom prst="rect">
            <a:avLst/>
          </a:prstGeom>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Accomplishments – Trail Beauty</a:t>
            </a:r>
            <a:endParaRPr lang="en-US" dirty="0"/>
          </a:p>
        </p:txBody>
      </p:sp>
      <p:sp>
        <p:nvSpPr>
          <p:cNvPr id="3" name="Content Placeholder 2"/>
          <p:cNvSpPr>
            <a:spLocks noGrp="1"/>
          </p:cNvSpPr>
          <p:nvPr>
            <p:ph idx="1"/>
          </p:nvPr>
        </p:nvSpPr>
        <p:spPr/>
        <p:txBody>
          <a:bodyPr/>
          <a:lstStyle/>
          <a:p>
            <a:r>
              <a:rPr lang="en-US" dirty="0" smtClean="0"/>
              <a:t>Tree Planting</a:t>
            </a:r>
          </a:p>
          <a:p>
            <a:r>
              <a:rPr lang="en-US" dirty="0" smtClean="0"/>
              <a:t>Invasive Control</a:t>
            </a:r>
            <a:endParaRPr lang="en-US" dirty="0"/>
          </a:p>
        </p:txBody>
      </p:sp>
      <p:pic>
        <p:nvPicPr>
          <p:cNvPr id="9217" name="Picture 1"/>
          <p:cNvPicPr>
            <a:picLocks noChangeAspect="1" noChangeArrowheads="1"/>
          </p:cNvPicPr>
          <p:nvPr/>
        </p:nvPicPr>
        <p:blipFill>
          <a:blip r:embed="rId3" cstate="print"/>
          <a:srcRect/>
          <a:stretch>
            <a:fillRect/>
          </a:stretch>
        </p:blipFill>
        <p:spPr bwMode="auto">
          <a:xfrm>
            <a:off x="2353056" y="2819400"/>
            <a:ext cx="5686044" cy="346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p:txBody>
          <a:bodyPr/>
          <a:lstStyle/>
          <a:p>
            <a:r>
              <a:rPr lang="en-US" dirty="0" smtClean="0"/>
              <a:t>TrailMail</a:t>
            </a:r>
          </a:p>
          <a:p>
            <a:r>
              <a:rPr lang="en-US" dirty="0" smtClean="0"/>
              <a:t>Facebook</a:t>
            </a:r>
          </a:p>
          <a:p>
            <a:r>
              <a:rPr lang="en-US" dirty="0" smtClean="0"/>
              <a:t>Twitter</a:t>
            </a:r>
          </a:p>
          <a:p>
            <a:r>
              <a:rPr lang="en-US" dirty="0" smtClean="0"/>
              <a:t>Hotline</a:t>
            </a:r>
          </a:p>
          <a:p>
            <a:r>
              <a:rPr lang="en-US" dirty="0" smtClean="0"/>
              <a:t>Local Jurisdictions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Legislative Involvement</a:t>
            </a:r>
            <a:endParaRPr lang="en-US" dirty="0"/>
          </a:p>
        </p:txBody>
      </p:sp>
      <p:sp>
        <p:nvSpPr>
          <p:cNvPr id="3" name="Content Placeholder 2"/>
          <p:cNvSpPr>
            <a:spLocks noGrp="1"/>
          </p:cNvSpPr>
          <p:nvPr>
            <p:ph sz="half" idx="1"/>
          </p:nvPr>
        </p:nvSpPr>
        <p:spPr>
          <a:xfrm>
            <a:off x="457200" y="1600200"/>
            <a:ext cx="5029200" cy="5029200"/>
          </a:xfrm>
        </p:spPr>
        <p:txBody>
          <a:bodyPr>
            <a:normAutofit/>
          </a:bodyPr>
          <a:lstStyle/>
          <a:p>
            <a:r>
              <a:rPr lang="en-US" sz="3200" dirty="0" smtClean="0"/>
              <a:t>2018 - 2020 Ohio Budget</a:t>
            </a:r>
          </a:p>
          <a:p>
            <a:pPr lvl="1"/>
            <a:r>
              <a:rPr lang="en-US" sz="2800" dirty="0" smtClean="0"/>
              <a:t>$200,000 in community-based capital</a:t>
            </a:r>
          </a:p>
          <a:p>
            <a:pPr lvl="1"/>
            <a:r>
              <a:rPr lang="en-US" sz="2800" dirty="0" smtClean="0"/>
              <a:t>Paved 1.6 miles south of Morrow</a:t>
            </a:r>
          </a:p>
          <a:p>
            <a:endParaRPr lang="en-US" dirty="0" smtClean="0"/>
          </a:p>
          <a:p>
            <a:r>
              <a:rPr lang="en-US" sz="3200" dirty="0" smtClean="0"/>
              <a:t>2020 – 2022 Ohio Budget</a:t>
            </a:r>
          </a:p>
          <a:p>
            <a:pPr lvl="1"/>
            <a:r>
              <a:rPr lang="en-US" sz="2800" dirty="0" smtClean="0"/>
              <a:t>Hopeful for additional funding during the current lame duck session.</a:t>
            </a:r>
            <a:endParaRPr lang="en-US" sz="2800" dirty="0"/>
          </a:p>
        </p:txBody>
      </p:sp>
      <p:sp>
        <p:nvSpPr>
          <p:cNvPr id="5122" name="AutoShape 2" descr="https://lh3.googleusercontent.com/PMbFni2MdnU7oYQjG-TKFxI7aAOXd_qfOAHx9L1APPfNd2laexL64E6KPGpsjp0FSfMMT1tChG0-AvqKsLaqeD-xEYS5mJ-4N7QhU3objmYIC-wBtE0Vm20F_970LQdnQg5FOMzluP9g6svyimcqm3qDNNHKAljaD9H5n_DCxZ_P1cC1XD9I1668u491u5vHsxJ9q2YVzN1wuVmd4Ts_yXF-SCfYpNCV3IbB8Lp_jfETVSA4tqOy7Ui7NY3D_EKE5t3isFsD6CRO-eRBoAZONwKgiD_p0rlTWIKkh_vPjrgkN8w6_lbaIOE27u_0q-HW9loR1iW4d3KDBLfI2o4uF0NTy7MI4te_bpiWuRpZk02lhCd639HbzaurxYe-d08K5gep1viVD5jOyoeZh2yVyhr75Q18bSPitM4yh9MQbmZlloGkJXyAeVDAxZlqzQZ9QENgiunZkDKJAj65TR73B82tHgw4wMzMHkeKsL2Ya3XHPsnoj3JDCyMU4tzxBPCzJB3C1GK8Vk43q6d6gSiKV1gdLcm7AupcLHLFBZ19OJbiKWG8DaoY_ccRN6gv4bIgZFqHUlWC51b6qaroqafSEzO5FGmEwP_8HT0Bp42vPd1CCS5odvn7v4zaXpEOcBKXT1tnuge8A4HwWTWHQHsgp0tczxs_tMn3NYUvDZCRA3B3WDa01ejFngPxCPVlfg=w489-h867-no?authuser=0"/>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3" name="Picture 3"/>
          <p:cNvPicPr>
            <a:picLocks noGrp="1" noChangeAspect="1" noChangeArrowheads="1"/>
          </p:cNvPicPr>
          <p:nvPr>
            <p:ph sz="half" idx="2"/>
          </p:nvPr>
        </p:nvPicPr>
        <p:blipFill>
          <a:blip r:embed="rId3" cstate="print"/>
          <a:srcRect/>
          <a:stretch>
            <a:fillRect/>
          </a:stretch>
        </p:blipFill>
        <p:spPr bwMode="auto">
          <a:xfrm>
            <a:off x="5927973" y="1600200"/>
            <a:ext cx="254585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To Next Year</a:t>
            </a:r>
            <a:endParaRPr lang="en-US" dirty="0"/>
          </a:p>
        </p:txBody>
      </p:sp>
      <p:sp>
        <p:nvSpPr>
          <p:cNvPr id="3" name="Content Placeholder 2"/>
          <p:cNvSpPr>
            <a:spLocks noGrp="1"/>
          </p:cNvSpPr>
          <p:nvPr>
            <p:ph idx="1"/>
          </p:nvPr>
        </p:nvSpPr>
        <p:spPr/>
        <p:txBody>
          <a:bodyPr/>
          <a:lstStyle/>
          <a:p>
            <a:r>
              <a:rPr lang="en-US" dirty="0" smtClean="0"/>
              <a:t>Corwin Shelter</a:t>
            </a:r>
          </a:p>
          <a:p>
            <a:r>
              <a:rPr lang="en-US" dirty="0" smtClean="0"/>
              <a:t>More kiosks and new brochures</a:t>
            </a:r>
          </a:p>
          <a:p>
            <a:r>
              <a:rPr lang="en-US" dirty="0" smtClean="0"/>
              <a:t>Fosters Intersection Reroute</a:t>
            </a:r>
          </a:p>
          <a:p>
            <a:r>
              <a:rPr lang="en-US" dirty="0" smtClean="0"/>
              <a:t>Improved Volunteer Relations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2417</TotalTime>
  <Words>1824</Words>
  <Application>Microsoft Office PowerPoint</Application>
  <PresentationFormat>On-screen Show (4:3)</PresentationFormat>
  <Paragraphs>289</Paragraphs>
  <Slides>20</Slides>
  <Notes>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vt:lpstr>
      <vt:lpstr>Agenda</vt:lpstr>
      <vt:lpstr>Elections</vt:lpstr>
      <vt:lpstr>Elections</vt:lpstr>
      <vt:lpstr>Treasurer’s Report – Income</vt:lpstr>
      <vt:lpstr>Treasurer’s Report – Expenses</vt:lpstr>
      <vt:lpstr>Treasurer’s Report Programs Expenses</vt:lpstr>
      <vt:lpstr>Treasurer’s Report Special Projects Expenses</vt:lpstr>
      <vt:lpstr>Treasurer’s Report Trail Maintenance Expenses</vt:lpstr>
      <vt:lpstr>Treasurer’s Report Administration Expenses</vt:lpstr>
      <vt:lpstr>FLMSP By the Numbers</vt:lpstr>
      <vt:lpstr>Trail Usage</vt:lpstr>
      <vt:lpstr>FLMSP Mission</vt:lpstr>
      <vt:lpstr>Accomplishments - Safety</vt:lpstr>
      <vt:lpstr>Accomplishments – Trail Condition</vt:lpstr>
      <vt:lpstr>Accomplishments – Trail Convenience</vt:lpstr>
      <vt:lpstr>Accomplishments – Trail Beauty</vt:lpstr>
      <vt:lpstr>Communication</vt:lpstr>
      <vt:lpstr>Legislative Involvement</vt:lpstr>
      <vt:lpstr>Looking To Next Year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 of the Little Miami State Park</dc:title>
  <dc:creator>Ron Gorley</dc:creator>
  <cp:lastModifiedBy>Ron Gorley</cp:lastModifiedBy>
  <cp:revision>34</cp:revision>
  <dcterms:created xsi:type="dcterms:W3CDTF">2020-10-26T00:18:20Z</dcterms:created>
  <dcterms:modified xsi:type="dcterms:W3CDTF">2020-11-24T02:12:17Z</dcterms:modified>
</cp:coreProperties>
</file>